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57" r:id="rId3"/>
    <p:sldId id="273" r:id="rId4"/>
    <p:sldId id="274" r:id="rId5"/>
    <p:sldId id="277" r:id="rId6"/>
    <p:sldId id="263" r:id="rId7"/>
    <p:sldId id="267" r:id="rId8"/>
    <p:sldId id="258" r:id="rId9"/>
    <p:sldId id="264" r:id="rId10"/>
    <p:sldId id="278" r:id="rId11"/>
    <p:sldId id="265" r:id="rId12"/>
    <p:sldId id="1929" r:id="rId13"/>
    <p:sldId id="275" r:id="rId14"/>
    <p:sldId id="259" r:id="rId15"/>
    <p:sldId id="266" r:id="rId16"/>
    <p:sldId id="279" r:id="rId17"/>
    <p:sldId id="260" r:id="rId18"/>
    <p:sldId id="1931" r:id="rId19"/>
    <p:sldId id="262" r:id="rId20"/>
    <p:sldId id="280" r:id="rId21"/>
    <p:sldId id="268" r:id="rId22"/>
    <p:sldId id="269" r:id="rId23"/>
    <p:sldId id="271" r:id="rId24"/>
    <p:sldId id="272" r:id="rId25"/>
    <p:sldId id="1930" r:id="rId26"/>
    <p:sldId id="1932" r:id="rId27"/>
    <p:sldId id="27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75D1889-4E25-8641-B323-434973E4A087}">
          <p14:sldIdLst>
            <p14:sldId id="256"/>
            <p14:sldId id="257"/>
            <p14:sldId id="273"/>
            <p14:sldId id="274"/>
            <p14:sldId id="277"/>
            <p14:sldId id="263"/>
            <p14:sldId id="267"/>
            <p14:sldId id="258"/>
            <p14:sldId id="264"/>
            <p14:sldId id="278"/>
            <p14:sldId id="265"/>
            <p14:sldId id="1929"/>
            <p14:sldId id="275"/>
            <p14:sldId id="259"/>
            <p14:sldId id="266"/>
            <p14:sldId id="279"/>
            <p14:sldId id="260"/>
            <p14:sldId id="1931"/>
            <p14:sldId id="262"/>
            <p14:sldId id="280"/>
            <p14:sldId id="268"/>
            <p14:sldId id="269"/>
            <p14:sldId id="271"/>
            <p14:sldId id="272"/>
            <p14:sldId id="1930"/>
            <p14:sldId id="1932"/>
          </p14:sldIdLst>
        </p14:section>
        <p14:section name="Appendix" id="{B9EDEC17-5A0B-D94C-B208-65E8CCD33519}">
          <p14:sldIdLst>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83488"/>
  </p:normalViewPr>
  <p:slideViewPr>
    <p:cSldViewPr snapToGrid="0">
      <p:cViewPr>
        <p:scale>
          <a:sx n="100" d="100"/>
          <a:sy n="100" d="100"/>
        </p:scale>
        <p:origin x="1104" y="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jpeg>
</file>

<file path=ppt/media/image24.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849BF0-EC7D-444E-9732-DBAD2D972FC6}" type="datetimeFigureOut">
              <a:rPr lang="en-US" smtClean="0"/>
              <a:t>4/1/24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B2DFAA-7609-DF49-BEFE-AD5EEFFBE7A2}" type="slidenum">
              <a:rPr lang="en-US" smtClean="0"/>
              <a:t>‹#›</a:t>
            </a:fld>
            <a:endParaRPr lang="en-US"/>
          </a:p>
        </p:txBody>
      </p:sp>
    </p:spTree>
    <p:extLst>
      <p:ext uri="{BB962C8B-B14F-4D97-AF65-F5344CB8AC3E}">
        <p14:creationId xmlns:p14="http://schemas.microsoft.com/office/powerpoint/2010/main" val="767295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ncbi.nlm.nih.gov/snp/?term=rs2814778"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ncbi.nlm.nih.gov/snp/?term=rs2814778"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6</a:t>
            </a:fld>
            <a:endParaRPr lang="en-US"/>
          </a:p>
        </p:txBody>
      </p:sp>
    </p:spTree>
    <p:extLst>
      <p:ext uri="{BB962C8B-B14F-4D97-AF65-F5344CB8AC3E}">
        <p14:creationId xmlns:p14="http://schemas.microsoft.com/office/powerpoint/2010/main" val="342839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Slides that graphically introduces the GWAS and </a:t>
            </a:r>
            <a:r>
              <a:rPr lang="en-US" dirty="0" err="1"/>
              <a:t>PheWAS</a:t>
            </a:r>
            <a:r>
              <a:rPr lang="en-US" dirty="0"/>
              <a:t>.</a:t>
            </a:r>
          </a:p>
          <a:p>
            <a:endParaRPr lang="en-US" dirty="0"/>
          </a:p>
          <a:p>
            <a:r>
              <a:rPr lang="en-US" dirty="0"/>
              <a:t>Put the locus name and coordinates in there </a:t>
            </a:r>
          </a:p>
          <a:p>
            <a:endParaRPr lang="en-US" dirty="0"/>
          </a:p>
          <a:p>
            <a:r>
              <a:rPr lang="en-US" dirty="0"/>
              <a:t>Animate the significant loci (associations) as I go through with the slides.</a:t>
            </a:r>
          </a:p>
          <a:p>
            <a:endParaRPr lang="en-US" dirty="0"/>
          </a:p>
          <a:p>
            <a:r>
              <a:rPr lang="en-US" b="1" i="0" dirty="0">
                <a:solidFill>
                  <a:srgbClr val="222222"/>
                </a:solidFill>
                <a:effectLst/>
                <a:highlight>
                  <a:srgbClr val="FFFFFF"/>
                </a:highlight>
                <a:latin typeface="Harding"/>
              </a:rPr>
              <a:t>Phenome-wide associations of the Duffy blood group locus (</a:t>
            </a:r>
            <a:r>
              <a:rPr lang="en-US" b="1" i="0" dirty="0">
                <a:solidFill>
                  <a:srgbClr val="006699"/>
                </a:solidFill>
                <a:effectLst/>
                <a:highlight>
                  <a:srgbClr val="FFFFFF"/>
                </a:highlight>
                <a:latin typeface="Harding"/>
                <a:hlinkClick r:id="rId3"/>
              </a:rPr>
              <a:t>rs2814778</a:t>
            </a:r>
            <a:r>
              <a:rPr lang="en-US" b="1" i="0" dirty="0">
                <a:solidFill>
                  <a:srgbClr val="222222"/>
                </a:solidFill>
                <a:effectLst/>
                <a:highlight>
                  <a:srgbClr val="FFFFFF"/>
                </a:highlight>
                <a:latin typeface="Harding"/>
              </a:rPr>
              <a:t>, </a:t>
            </a:r>
            <a:r>
              <a:rPr lang="en-US" b="1" i="1" dirty="0">
                <a:solidFill>
                  <a:srgbClr val="222222"/>
                </a:solidFill>
                <a:effectLst/>
                <a:highlight>
                  <a:srgbClr val="FFFFFF"/>
                </a:highlight>
                <a:latin typeface="Harding"/>
              </a:rPr>
              <a:t>ACKR1</a:t>
            </a:r>
            <a:r>
              <a:rPr lang="en-US" b="1" i="0" dirty="0">
                <a:solidFill>
                  <a:srgbClr val="222222"/>
                </a:solidFill>
                <a:effectLst/>
                <a:highlight>
                  <a:srgbClr val="FFFFFF"/>
                </a:highlight>
                <a:latin typeface="Harding"/>
              </a:rPr>
              <a:t>).</a:t>
            </a:r>
          </a:p>
          <a:p>
            <a:endParaRPr lang="en-US" b="1" i="0" dirty="0">
              <a:solidFill>
                <a:srgbClr val="222222"/>
              </a:solidFill>
              <a:effectLst/>
              <a:highlight>
                <a:srgbClr val="FFFFFF"/>
              </a:highlight>
              <a:latin typeface="Harding"/>
            </a:endParaRPr>
          </a:p>
          <a:p>
            <a:r>
              <a:rPr lang="en-US" b="0" i="0" dirty="0">
                <a:solidFill>
                  <a:srgbClr val="1F1F1F"/>
                </a:solidFill>
                <a:effectLst/>
                <a:highlight>
                  <a:srgbClr val="FFFFFF"/>
                </a:highlight>
                <a:latin typeface="Google Sans"/>
              </a:rPr>
              <a:t>The Duffy blood group system is a complex of highly immunogenic glycoprotein antigens found on the surface of red blood cells (RBC), vasculature endothelial cells, alveolar epithelial cells, collecting tubules of the kidney, and on the surface of Purkinje cells in the brain.</a:t>
            </a:r>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17</a:t>
            </a:fld>
            <a:endParaRPr lang="en-US"/>
          </a:p>
        </p:txBody>
      </p:sp>
    </p:spTree>
    <p:extLst>
      <p:ext uri="{BB962C8B-B14F-4D97-AF65-F5344CB8AC3E}">
        <p14:creationId xmlns:p14="http://schemas.microsoft.com/office/powerpoint/2010/main" val="40651245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Definition of race, ethnicity and genetic ancestry</a:t>
            </a:r>
          </a:p>
          <a:p>
            <a:r>
              <a:rPr lang="en-US" dirty="0"/>
              <a:t>What are those terms? What do these terms mean</a:t>
            </a:r>
          </a:p>
          <a:p>
            <a:endParaRPr lang="en-US" dirty="0"/>
          </a:p>
          <a:p>
            <a:endParaRPr lang="en-US" dirty="0"/>
          </a:p>
          <a:p>
            <a:r>
              <a:rPr lang="en-US" dirty="0">
                <a:effectLst/>
              </a:rPr>
              <a:t>Race is a social classification based on physical characteristics, ethnicity refers to cultural identity and heritage, and genetic ancestry is the lineage traced through one's DNA.</a:t>
            </a:r>
          </a:p>
          <a:p>
            <a:pPr algn="l"/>
            <a:br>
              <a:rPr lang="en-US" b="0" i="0" dirty="0">
                <a:solidFill>
                  <a:srgbClr val="FFFFFF"/>
                </a:solidFill>
                <a:effectLst/>
                <a:highlight>
                  <a:srgbClr val="212121"/>
                </a:highlight>
                <a:latin typeface="Inter"/>
              </a:rPr>
            </a:br>
            <a:endParaRPr lang="en-US" b="0" i="0" dirty="0">
              <a:solidFill>
                <a:srgbClr val="FFFFFF"/>
              </a:solidFill>
              <a:effectLst/>
              <a:highlight>
                <a:srgbClr val="212121"/>
              </a:highlight>
              <a:latin typeface="Inter"/>
            </a:endParaRPr>
          </a:p>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19</a:t>
            </a:fld>
            <a:endParaRPr lang="en-US"/>
          </a:p>
        </p:txBody>
      </p:sp>
    </p:spTree>
    <p:extLst>
      <p:ext uri="{BB962C8B-B14F-4D97-AF65-F5344CB8AC3E}">
        <p14:creationId xmlns:p14="http://schemas.microsoft.com/office/powerpoint/2010/main" val="17426309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Definition of race, ethnicity and genetic ancestry</a:t>
            </a:r>
          </a:p>
          <a:p>
            <a:r>
              <a:rPr lang="en-US" dirty="0"/>
              <a:t>What are those terms? What do these terms mean</a:t>
            </a:r>
          </a:p>
          <a:p>
            <a:endParaRPr lang="en-US" dirty="0"/>
          </a:p>
          <a:p>
            <a:endParaRPr lang="en-US" dirty="0"/>
          </a:p>
          <a:p>
            <a:r>
              <a:rPr lang="en-US" dirty="0">
                <a:effectLst/>
              </a:rPr>
              <a:t>Race is a social classification based on physical characteristics, ethnicity refers to cultural identity and heritage, and genetic ancestry is the lineage traced through one's DNA.</a:t>
            </a:r>
          </a:p>
          <a:p>
            <a:pPr algn="l"/>
            <a:br>
              <a:rPr lang="en-US" b="0" i="0" dirty="0">
                <a:solidFill>
                  <a:srgbClr val="FFFFFF"/>
                </a:solidFill>
                <a:effectLst/>
                <a:highlight>
                  <a:srgbClr val="212121"/>
                </a:highlight>
                <a:latin typeface="Inter"/>
              </a:rPr>
            </a:br>
            <a:endParaRPr lang="en-US" b="0" i="0" dirty="0">
              <a:solidFill>
                <a:srgbClr val="FFFFFF"/>
              </a:solidFill>
              <a:effectLst/>
              <a:highlight>
                <a:srgbClr val="212121"/>
              </a:highlight>
              <a:latin typeface="Inter"/>
            </a:endParaRPr>
          </a:p>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20</a:t>
            </a:fld>
            <a:endParaRPr lang="en-US"/>
          </a:p>
        </p:txBody>
      </p:sp>
    </p:spTree>
    <p:extLst>
      <p:ext uri="{BB962C8B-B14F-4D97-AF65-F5344CB8AC3E}">
        <p14:creationId xmlns:p14="http://schemas.microsoft.com/office/powerpoint/2010/main" val="9102724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21</a:t>
            </a:fld>
            <a:endParaRPr lang="en-US"/>
          </a:p>
        </p:txBody>
      </p:sp>
    </p:spTree>
    <p:extLst>
      <p:ext uri="{BB962C8B-B14F-4D97-AF65-F5344CB8AC3E}">
        <p14:creationId xmlns:p14="http://schemas.microsoft.com/office/powerpoint/2010/main" val="12230169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Enlarge the legends</a:t>
            </a:r>
          </a:p>
          <a:p>
            <a:r>
              <a:rPr lang="en-US" dirty="0"/>
              <a:t>Add a traditional </a:t>
            </a:r>
            <a:r>
              <a:rPr lang="en-US" dirty="0" err="1"/>
              <a:t>pca</a:t>
            </a:r>
            <a:r>
              <a:rPr lang="en-US" dirty="0"/>
              <a:t> plot as a reference</a:t>
            </a:r>
          </a:p>
        </p:txBody>
      </p:sp>
      <p:sp>
        <p:nvSpPr>
          <p:cNvPr id="4" name="Slide Number Placeholder 3"/>
          <p:cNvSpPr>
            <a:spLocks noGrp="1"/>
          </p:cNvSpPr>
          <p:nvPr>
            <p:ph type="sldNum" sz="quarter" idx="5"/>
          </p:nvPr>
        </p:nvSpPr>
        <p:spPr/>
        <p:txBody>
          <a:bodyPr/>
          <a:lstStyle/>
          <a:p>
            <a:fld id="{12B2DFAA-7609-DF49-BEFE-AD5EEFFBE7A2}" type="slidenum">
              <a:rPr lang="en-US" smtClean="0"/>
              <a:t>23</a:t>
            </a:fld>
            <a:endParaRPr lang="en-US"/>
          </a:p>
        </p:txBody>
      </p:sp>
    </p:spTree>
    <p:extLst>
      <p:ext uri="{BB962C8B-B14F-4D97-AF65-F5344CB8AC3E}">
        <p14:creationId xmlns:p14="http://schemas.microsoft.com/office/powerpoint/2010/main" val="6086140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Underscore the great potential of the study</a:t>
            </a:r>
          </a:p>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24</a:t>
            </a:fld>
            <a:endParaRPr lang="en-US"/>
          </a:p>
        </p:txBody>
      </p:sp>
    </p:spTree>
    <p:extLst>
      <p:ext uri="{BB962C8B-B14F-4D97-AF65-F5344CB8AC3E}">
        <p14:creationId xmlns:p14="http://schemas.microsoft.com/office/powerpoint/2010/main" val="14210078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Underscore the great potential of the study</a:t>
            </a:r>
          </a:p>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25</a:t>
            </a:fld>
            <a:endParaRPr lang="en-US"/>
          </a:p>
        </p:txBody>
      </p:sp>
    </p:spTree>
    <p:extLst>
      <p:ext uri="{BB962C8B-B14F-4D97-AF65-F5344CB8AC3E}">
        <p14:creationId xmlns:p14="http://schemas.microsoft.com/office/powerpoint/2010/main" val="15200720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Underscore the great potential of the study</a:t>
            </a:r>
          </a:p>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26</a:t>
            </a:fld>
            <a:endParaRPr lang="en-US"/>
          </a:p>
        </p:txBody>
      </p:sp>
    </p:spTree>
    <p:extLst>
      <p:ext uri="{BB962C8B-B14F-4D97-AF65-F5344CB8AC3E}">
        <p14:creationId xmlns:p14="http://schemas.microsoft.com/office/powerpoint/2010/main" val="1182415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8</a:t>
            </a:fld>
            <a:endParaRPr lang="en-US"/>
          </a:p>
        </p:txBody>
      </p:sp>
    </p:spTree>
    <p:extLst>
      <p:ext uri="{BB962C8B-B14F-4D97-AF65-F5344CB8AC3E}">
        <p14:creationId xmlns:p14="http://schemas.microsoft.com/office/powerpoint/2010/main" val="3438425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9</a:t>
            </a:fld>
            <a:endParaRPr lang="en-US"/>
          </a:p>
        </p:txBody>
      </p:sp>
    </p:spTree>
    <p:extLst>
      <p:ext uri="{BB962C8B-B14F-4D97-AF65-F5344CB8AC3E}">
        <p14:creationId xmlns:p14="http://schemas.microsoft.com/office/powerpoint/2010/main" val="2111970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Defining the admixture plot a bit better/ more here for people’s context</a:t>
            </a:r>
          </a:p>
          <a:p>
            <a:endParaRPr lang="en-US" dirty="0"/>
          </a:p>
          <a:p>
            <a:r>
              <a:rPr lang="en-US" dirty="0"/>
              <a:t>Each column </a:t>
            </a:r>
          </a:p>
          <a:p>
            <a:r>
              <a:rPr lang="en-US" dirty="0"/>
              <a:t>Each color</a:t>
            </a:r>
          </a:p>
          <a:p>
            <a:r>
              <a:rPr lang="en-US" dirty="0"/>
              <a:t>Etc.</a:t>
            </a:r>
          </a:p>
        </p:txBody>
      </p:sp>
      <p:sp>
        <p:nvSpPr>
          <p:cNvPr id="4" name="Slide Number Placeholder 3"/>
          <p:cNvSpPr>
            <a:spLocks noGrp="1"/>
          </p:cNvSpPr>
          <p:nvPr>
            <p:ph type="sldNum" sz="quarter" idx="5"/>
          </p:nvPr>
        </p:nvSpPr>
        <p:spPr/>
        <p:txBody>
          <a:bodyPr/>
          <a:lstStyle/>
          <a:p>
            <a:fld id="{12B2DFAA-7609-DF49-BEFE-AD5EEFFBE7A2}" type="slidenum">
              <a:rPr lang="en-US" smtClean="0"/>
              <a:t>10</a:t>
            </a:fld>
            <a:endParaRPr lang="en-US"/>
          </a:p>
        </p:txBody>
      </p:sp>
    </p:spTree>
    <p:extLst>
      <p:ext uri="{BB962C8B-B14F-4D97-AF65-F5344CB8AC3E}">
        <p14:creationId xmlns:p14="http://schemas.microsoft.com/office/powerpoint/2010/main" val="3001207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Defining the admixture plot a bit better/ more here for people’s context</a:t>
            </a:r>
          </a:p>
          <a:p>
            <a:endParaRPr lang="en-US" dirty="0"/>
          </a:p>
          <a:p>
            <a:r>
              <a:rPr lang="en-US" dirty="0"/>
              <a:t>Each column </a:t>
            </a:r>
          </a:p>
          <a:p>
            <a:r>
              <a:rPr lang="en-US" dirty="0"/>
              <a:t>Each color</a:t>
            </a:r>
          </a:p>
          <a:p>
            <a:r>
              <a:rPr lang="en-US" dirty="0"/>
              <a:t>Etc.</a:t>
            </a:r>
          </a:p>
        </p:txBody>
      </p:sp>
      <p:sp>
        <p:nvSpPr>
          <p:cNvPr id="4" name="Slide Number Placeholder 3"/>
          <p:cNvSpPr>
            <a:spLocks noGrp="1"/>
          </p:cNvSpPr>
          <p:nvPr>
            <p:ph type="sldNum" sz="quarter" idx="5"/>
          </p:nvPr>
        </p:nvSpPr>
        <p:spPr/>
        <p:txBody>
          <a:bodyPr/>
          <a:lstStyle/>
          <a:p>
            <a:fld id="{12B2DFAA-7609-DF49-BEFE-AD5EEFFBE7A2}" type="slidenum">
              <a:rPr lang="en-US" smtClean="0"/>
              <a:t>11</a:t>
            </a:fld>
            <a:endParaRPr lang="en-US"/>
          </a:p>
        </p:txBody>
      </p:sp>
    </p:spTree>
    <p:extLst>
      <p:ext uri="{BB962C8B-B14F-4D97-AF65-F5344CB8AC3E}">
        <p14:creationId xmlns:p14="http://schemas.microsoft.com/office/powerpoint/2010/main" val="33656911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to one</a:t>
            </a:r>
          </a:p>
          <a:p>
            <a:r>
              <a:rPr lang="en-US" dirty="0" err="1"/>
              <a:t>Multivaraite</a:t>
            </a:r>
            <a:r>
              <a:rPr lang="en-US" dirty="0"/>
              <a:t>: many to one</a:t>
            </a:r>
          </a:p>
          <a:p>
            <a:endParaRPr lang="en-US" dirty="0"/>
          </a:p>
          <a:p>
            <a:r>
              <a:rPr lang="en-US" dirty="0"/>
              <a:t>Add the introduction of the </a:t>
            </a:r>
            <a:r>
              <a:rPr lang="en-US" dirty="0" err="1"/>
              <a:t>phewas</a:t>
            </a:r>
            <a:r>
              <a:rPr lang="en-US" dirty="0"/>
              <a:t> framework using diagrams</a:t>
            </a:r>
          </a:p>
          <a:p>
            <a:endParaRPr lang="en-US" dirty="0"/>
          </a:p>
          <a:p>
            <a:endParaRPr lang="en-US" dirty="0"/>
          </a:p>
        </p:txBody>
      </p:sp>
      <p:sp>
        <p:nvSpPr>
          <p:cNvPr id="4" name="Slide Number Placeholder 3"/>
          <p:cNvSpPr>
            <a:spLocks noGrp="1"/>
          </p:cNvSpPr>
          <p:nvPr>
            <p:ph type="sldNum" sz="quarter" idx="5"/>
          </p:nvPr>
        </p:nvSpPr>
        <p:spPr/>
        <p:txBody>
          <a:bodyPr/>
          <a:lstStyle/>
          <a:p>
            <a:fld id="{EA4532F8-F83C-BA42-B828-A3F03CAD52E9}" type="slidenum">
              <a:rPr lang="en-US" smtClean="0"/>
              <a:t>12</a:t>
            </a:fld>
            <a:endParaRPr lang="en-US"/>
          </a:p>
        </p:txBody>
      </p:sp>
    </p:spTree>
    <p:extLst>
      <p:ext uri="{BB962C8B-B14F-4D97-AF65-F5344CB8AC3E}">
        <p14:creationId xmlns:p14="http://schemas.microsoft.com/office/powerpoint/2010/main" val="17105935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LDL</a:t>
            </a:r>
          </a:p>
          <a:p>
            <a:endParaRPr lang="en-US" dirty="0"/>
          </a:p>
          <a:p>
            <a:r>
              <a:rPr lang="en-US" dirty="0"/>
              <a:t>0. Enable us to map the genetic architecture of phenotypic measurements</a:t>
            </a:r>
          </a:p>
          <a:p>
            <a:pPr marL="228600" indent="-228600">
              <a:buAutoNum type="arabicPeriod"/>
            </a:pPr>
            <a:r>
              <a:rPr lang="en-US" dirty="0"/>
              <a:t>Common measurement</a:t>
            </a:r>
          </a:p>
          <a:p>
            <a:pPr marL="228600" indent="-228600">
              <a:buAutoNum type="arabicPeriod"/>
            </a:pPr>
            <a:r>
              <a:rPr lang="en-US" dirty="0"/>
              <a:t>Not too complex (height)</a:t>
            </a:r>
          </a:p>
          <a:p>
            <a:pPr marL="228600" indent="-228600">
              <a:buAutoNum type="arabicPeriod"/>
            </a:pPr>
            <a:r>
              <a:rPr lang="en-US" dirty="0"/>
              <a:t>Not too Mendelian (sickle cell anemia)</a:t>
            </a:r>
          </a:p>
          <a:p>
            <a:pPr marL="228600" indent="-228600">
              <a:buAutoNum type="arabicPeriod"/>
            </a:pPr>
            <a:r>
              <a:rPr lang="en-US" dirty="0"/>
              <a:t>Good as a positive control</a:t>
            </a:r>
          </a:p>
          <a:p>
            <a:pPr marL="228600" indent="-228600">
              <a:buAutoNum type="arabicPeriod"/>
            </a:pPr>
            <a:endParaRPr lang="en-US" dirty="0"/>
          </a:p>
          <a:p>
            <a:pPr marL="228600" indent="-228600">
              <a:buAutoNum type="arabicPeriod"/>
            </a:pPr>
            <a:r>
              <a:rPr lang="en-US" dirty="0"/>
              <a:t>Explain the genetic architecture (frequency + commonness of the disease plot)</a:t>
            </a:r>
          </a:p>
          <a:p>
            <a:pPr marL="228600" indent="-228600">
              <a:buAutoNum type="arabicPeriod"/>
            </a:pPr>
            <a:r>
              <a:rPr lang="en-US" dirty="0"/>
              <a:t>Genetic architecture is sometimes not the same across the population</a:t>
            </a:r>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14</a:t>
            </a:fld>
            <a:endParaRPr lang="en-US"/>
          </a:p>
        </p:txBody>
      </p:sp>
    </p:spTree>
    <p:extLst>
      <p:ext uri="{BB962C8B-B14F-4D97-AF65-F5344CB8AC3E}">
        <p14:creationId xmlns:p14="http://schemas.microsoft.com/office/powerpoint/2010/main" val="112651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15</a:t>
            </a:fld>
            <a:endParaRPr lang="en-US"/>
          </a:p>
        </p:txBody>
      </p:sp>
    </p:spTree>
    <p:extLst>
      <p:ext uri="{BB962C8B-B14F-4D97-AF65-F5344CB8AC3E}">
        <p14:creationId xmlns:p14="http://schemas.microsoft.com/office/powerpoint/2010/main" val="61337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Slides that graphically introduces the GWAS and </a:t>
            </a:r>
            <a:r>
              <a:rPr lang="en-US" dirty="0" err="1"/>
              <a:t>PheWAS</a:t>
            </a:r>
            <a:r>
              <a:rPr lang="en-US" dirty="0"/>
              <a:t>.</a:t>
            </a:r>
          </a:p>
          <a:p>
            <a:endParaRPr lang="en-US" dirty="0"/>
          </a:p>
          <a:p>
            <a:r>
              <a:rPr lang="en-US" dirty="0"/>
              <a:t>Put the locus name and coordinates in there </a:t>
            </a:r>
          </a:p>
          <a:p>
            <a:endParaRPr lang="en-US" dirty="0"/>
          </a:p>
          <a:p>
            <a:r>
              <a:rPr lang="en-US" dirty="0"/>
              <a:t>Animate the significant loci (associations) as I go through with the slides.</a:t>
            </a:r>
          </a:p>
          <a:p>
            <a:endParaRPr lang="en-US" dirty="0"/>
          </a:p>
          <a:p>
            <a:r>
              <a:rPr lang="en-US" b="1" i="0" dirty="0">
                <a:solidFill>
                  <a:srgbClr val="222222"/>
                </a:solidFill>
                <a:effectLst/>
                <a:highlight>
                  <a:srgbClr val="FFFFFF"/>
                </a:highlight>
                <a:latin typeface="Harding"/>
              </a:rPr>
              <a:t>Phenome-wide associations of the Duffy blood group locus (</a:t>
            </a:r>
            <a:r>
              <a:rPr lang="en-US" b="1" i="0" dirty="0">
                <a:solidFill>
                  <a:srgbClr val="006699"/>
                </a:solidFill>
                <a:effectLst/>
                <a:highlight>
                  <a:srgbClr val="FFFFFF"/>
                </a:highlight>
                <a:latin typeface="Harding"/>
                <a:hlinkClick r:id="rId3"/>
              </a:rPr>
              <a:t>rs2814778</a:t>
            </a:r>
            <a:r>
              <a:rPr lang="en-US" b="1" i="0" dirty="0">
                <a:solidFill>
                  <a:srgbClr val="222222"/>
                </a:solidFill>
                <a:effectLst/>
                <a:highlight>
                  <a:srgbClr val="FFFFFF"/>
                </a:highlight>
                <a:latin typeface="Harding"/>
              </a:rPr>
              <a:t>, </a:t>
            </a:r>
            <a:r>
              <a:rPr lang="en-US" b="1" i="1" dirty="0">
                <a:solidFill>
                  <a:srgbClr val="222222"/>
                </a:solidFill>
                <a:effectLst/>
                <a:highlight>
                  <a:srgbClr val="FFFFFF"/>
                </a:highlight>
                <a:latin typeface="Harding"/>
              </a:rPr>
              <a:t>ACKR1</a:t>
            </a:r>
            <a:r>
              <a:rPr lang="en-US" b="1" i="0" dirty="0">
                <a:solidFill>
                  <a:srgbClr val="222222"/>
                </a:solidFill>
                <a:effectLst/>
                <a:highlight>
                  <a:srgbClr val="FFFFFF"/>
                </a:highlight>
                <a:latin typeface="Harding"/>
              </a:rPr>
              <a:t>).</a:t>
            </a:r>
          </a:p>
          <a:p>
            <a:endParaRPr lang="en-US" b="1" i="0" dirty="0">
              <a:solidFill>
                <a:srgbClr val="222222"/>
              </a:solidFill>
              <a:effectLst/>
              <a:highlight>
                <a:srgbClr val="FFFFFF"/>
              </a:highlight>
              <a:latin typeface="Harding"/>
            </a:endParaRPr>
          </a:p>
          <a:p>
            <a:r>
              <a:rPr lang="en-US" b="0" i="0" dirty="0">
                <a:solidFill>
                  <a:srgbClr val="1F1F1F"/>
                </a:solidFill>
                <a:effectLst/>
                <a:highlight>
                  <a:srgbClr val="FFFFFF"/>
                </a:highlight>
                <a:latin typeface="Google Sans"/>
              </a:rPr>
              <a:t>The Duffy blood group system is a complex of highly immunogenic glycoprotein antigens found on the surface of red blood cells (RBC), vasculature endothelial cells, alveolar epithelial cells, collecting tubules of the kidney, and on the surface of Purkinje cells in the brain.</a:t>
            </a:r>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16</a:t>
            </a:fld>
            <a:endParaRPr lang="en-US"/>
          </a:p>
        </p:txBody>
      </p:sp>
    </p:spTree>
    <p:extLst>
      <p:ext uri="{BB962C8B-B14F-4D97-AF65-F5344CB8AC3E}">
        <p14:creationId xmlns:p14="http://schemas.microsoft.com/office/powerpoint/2010/main" val="3267980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8B181-8C96-8E43-4457-475413984B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F01D3D-50CE-5BBC-2F48-B7AFCC8B8F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4D46CF5-6E29-C26B-581B-1E0DF394C6B7}"/>
              </a:ext>
            </a:extLst>
          </p:cNvPr>
          <p:cNvSpPr>
            <a:spLocks noGrp="1"/>
          </p:cNvSpPr>
          <p:nvPr>
            <p:ph type="dt" sz="half" idx="10"/>
          </p:nvPr>
        </p:nvSpPr>
        <p:spPr/>
        <p:txBody>
          <a:bodyPr/>
          <a:lstStyle/>
          <a:p>
            <a:fld id="{297AD199-8D13-B14D-9C31-E6250904F17D}" type="datetimeFigureOut">
              <a:rPr lang="en-US" smtClean="0"/>
              <a:t>4/1/24</a:t>
            </a:fld>
            <a:endParaRPr lang="en-US"/>
          </a:p>
        </p:txBody>
      </p:sp>
      <p:sp>
        <p:nvSpPr>
          <p:cNvPr id="5" name="Footer Placeholder 4">
            <a:extLst>
              <a:ext uri="{FF2B5EF4-FFF2-40B4-BE49-F238E27FC236}">
                <a16:creationId xmlns:a16="http://schemas.microsoft.com/office/drawing/2014/main" id="{F5A61140-7E54-F308-0C50-71A2D44F26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B347D0-80D8-EE15-73DB-6F1A08AD123E}"/>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18777654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7BC22-9A62-416B-D942-EDABD0BFAF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4C3AC1-F61E-3F1E-5DB3-43FCA08416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C958F9-9DF7-EEBA-2B60-C41E32ED503C}"/>
              </a:ext>
            </a:extLst>
          </p:cNvPr>
          <p:cNvSpPr>
            <a:spLocks noGrp="1"/>
          </p:cNvSpPr>
          <p:nvPr>
            <p:ph type="dt" sz="half" idx="10"/>
          </p:nvPr>
        </p:nvSpPr>
        <p:spPr/>
        <p:txBody>
          <a:bodyPr/>
          <a:lstStyle/>
          <a:p>
            <a:fld id="{297AD199-8D13-B14D-9C31-E6250904F17D}" type="datetimeFigureOut">
              <a:rPr lang="en-US" smtClean="0"/>
              <a:t>4/1/24</a:t>
            </a:fld>
            <a:endParaRPr lang="en-US"/>
          </a:p>
        </p:txBody>
      </p:sp>
      <p:sp>
        <p:nvSpPr>
          <p:cNvPr id="5" name="Footer Placeholder 4">
            <a:extLst>
              <a:ext uri="{FF2B5EF4-FFF2-40B4-BE49-F238E27FC236}">
                <a16:creationId xmlns:a16="http://schemas.microsoft.com/office/drawing/2014/main" id="{17BBED70-2E30-88BC-41E9-B388EC10F3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34861F-D265-8E20-690E-9D1E85818792}"/>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18800065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F22DD7-81DC-912E-EA8F-4326BC6A48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7A4650-AF71-27A2-DE9E-69F8FD2080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EBDC8-95CE-90B6-AF2E-D73DF71AA119}"/>
              </a:ext>
            </a:extLst>
          </p:cNvPr>
          <p:cNvSpPr>
            <a:spLocks noGrp="1"/>
          </p:cNvSpPr>
          <p:nvPr>
            <p:ph type="dt" sz="half" idx="10"/>
          </p:nvPr>
        </p:nvSpPr>
        <p:spPr/>
        <p:txBody>
          <a:bodyPr/>
          <a:lstStyle/>
          <a:p>
            <a:fld id="{297AD199-8D13-B14D-9C31-E6250904F17D}" type="datetimeFigureOut">
              <a:rPr lang="en-US" smtClean="0"/>
              <a:t>4/1/24</a:t>
            </a:fld>
            <a:endParaRPr lang="en-US"/>
          </a:p>
        </p:txBody>
      </p:sp>
      <p:sp>
        <p:nvSpPr>
          <p:cNvPr id="5" name="Footer Placeholder 4">
            <a:extLst>
              <a:ext uri="{FF2B5EF4-FFF2-40B4-BE49-F238E27FC236}">
                <a16:creationId xmlns:a16="http://schemas.microsoft.com/office/drawing/2014/main" id="{2F836488-1035-A7A0-CAEB-0BCCA8B55D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23EDC3-B676-2B5F-ECA1-80C322842144}"/>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5873853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7103037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63EF1-73DD-EDF4-91DC-F55723C948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551049-C712-E3AD-8F74-C3CF86DC8B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668FCC-4CAA-2B81-F2EF-0D82E8F53E95}"/>
              </a:ext>
            </a:extLst>
          </p:cNvPr>
          <p:cNvSpPr>
            <a:spLocks noGrp="1"/>
          </p:cNvSpPr>
          <p:nvPr>
            <p:ph type="dt" sz="half" idx="10"/>
          </p:nvPr>
        </p:nvSpPr>
        <p:spPr/>
        <p:txBody>
          <a:bodyPr/>
          <a:lstStyle/>
          <a:p>
            <a:fld id="{297AD199-8D13-B14D-9C31-E6250904F17D}" type="datetimeFigureOut">
              <a:rPr lang="en-US" smtClean="0"/>
              <a:t>4/1/24</a:t>
            </a:fld>
            <a:endParaRPr lang="en-US"/>
          </a:p>
        </p:txBody>
      </p:sp>
      <p:sp>
        <p:nvSpPr>
          <p:cNvPr id="5" name="Footer Placeholder 4">
            <a:extLst>
              <a:ext uri="{FF2B5EF4-FFF2-40B4-BE49-F238E27FC236}">
                <a16:creationId xmlns:a16="http://schemas.microsoft.com/office/drawing/2014/main" id="{8043B017-0033-485C-EE77-427E6EE1E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DAD795-AD71-3587-A1F3-D360F5980D58}"/>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41181065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91133-1AE8-C691-F850-EA8FB95322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3CFFC71-0C4E-2589-8594-174EA0DBFC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64C8B-679F-12B7-5BA0-89AE406327D0}"/>
              </a:ext>
            </a:extLst>
          </p:cNvPr>
          <p:cNvSpPr>
            <a:spLocks noGrp="1"/>
          </p:cNvSpPr>
          <p:nvPr>
            <p:ph type="dt" sz="half" idx="10"/>
          </p:nvPr>
        </p:nvSpPr>
        <p:spPr/>
        <p:txBody>
          <a:bodyPr/>
          <a:lstStyle/>
          <a:p>
            <a:fld id="{297AD199-8D13-B14D-9C31-E6250904F17D}" type="datetimeFigureOut">
              <a:rPr lang="en-US" smtClean="0"/>
              <a:t>4/1/24</a:t>
            </a:fld>
            <a:endParaRPr lang="en-US"/>
          </a:p>
        </p:txBody>
      </p:sp>
      <p:sp>
        <p:nvSpPr>
          <p:cNvPr id="5" name="Footer Placeholder 4">
            <a:extLst>
              <a:ext uri="{FF2B5EF4-FFF2-40B4-BE49-F238E27FC236}">
                <a16:creationId xmlns:a16="http://schemas.microsoft.com/office/drawing/2014/main" id="{FA7E3FF5-3BC1-F237-9EC0-9C355AD43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64EB33-6DF3-1450-9C5C-6CCA8B966EF1}"/>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1102328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B6CFD-35E9-FAA9-60FB-677EF6114F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2ABF36-61BA-FAC3-1D58-402035151E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A9CE9D8-ACC1-928E-2362-9C91477A30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217B975-80EC-6402-6431-3F83109AFD8C}"/>
              </a:ext>
            </a:extLst>
          </p:cNvPr>
          <p:cNvSpPr>
            <a:spLocks noGrp="1"/>
          </p:cNvSpPr>
          <p:nvPr>
            <p:ph type="dt" sz="half" idx="10"/>
          </p:nvPr>
        </p:nvSpPr>
        <p:spPr/>
        <p:txBody>
          <a:bodyPr/>
          <a:lstStyle/>
          <a:p>
            <a:fld id="{297AD199-8D13-B14D-9C31-E6250904F17D}" type="datetimeFigureOut">
              <a:rPr lang="en-US" smtClean="0"/>
              <a:t>4/1/24</a:t>
            </a:fld>
            <a:endParaRPr lang="en-US"/>
          </a:p>
        </p:txBody>
      </p:sp>
      <p:sp>
        <p:nvSpPr>
          <p:cNvPr id="6" name="Footer Placeholder 5">
            <a:extLst>
              <a:ext uri="{FF2B5EF4-FFF2-40B4-BE49-F238E27FC236}">
                <a16:creationId xmlns:a16="http://schemas.microsoft.com/office/drawing/2014/main" id="{DE0A8B2F-6978-E3F2-83BC-4D7D4D615B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DBDF1A-E65E-A1ED-ABF0-4F71C5A245CA}"/>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32951837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A9604-C49C-6DC2-579D-1DF007AB8CF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122C48-215B-04C8-85BD-368FA7ED18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FA6A622-1298-341A-2AB0-FFE472E5DB8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E2EC66-04C2-5FD2-3B9E-C7811B285D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C3DDE1-CE95-562E-F140-BEFACA0875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5034F3-ADD7-D2FC-0C8C-B1894115A816}"/>
              </a:ext>
            </a:extLst>
          </p:cNvPr>
          <p:cNvSpPr>
            <a:spLocks noGrp="1"/>
          </p:cNvSpPr>
          <p:nvPr>
            <p:ph type="dt" sz="half" idx="10"/>
          </p:nvPr>
        </p:nvSpPr>
        <p:spPr/>
        <p:txBody>
          <a:bodyPr/>
          <a:lstStyle/>
          <a:p>
            <a:fld id="{297AD199-8D13-B14D-9C31-E6250904F17D}" type="datetimeFigureOut">
              <a:rPr lang="en-US" smtClean="0"/>
              <a:t>4/1/24</a:t>
            </a:fld>
            <a:endParaRPr lang="en-US"/>
          </a:p>
        </p:txBody>
      </p:sp>
      <p:sp>
        <p:nvSpPr>
          <p:cNvPr id="8" name="Footer Placeholder 7">
            <a:extLst>
              <a:ext uri="{FF2B5EF4-FFF2-40B4-BE49-F238E27FC236}">
                <a16:creationId xmlns:a16="http://schemas.microsoft.com/office/drawing/2014/main" id="{65BDDAE4-11AB-115F-ADDC-C0697F3E432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529476A-DF64-6148-88DE-9A5883803890}"/>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39845702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D041F-AA17-C518-9CE7-22E1F67405B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1AC6D5F-1C15-CD16-179A-699FAD17478C}"/>
              </a:ext>
            </a:extLst>
          </p:cNvPr>
          <p:cNvSpPr>
            <a:spLocks noGrp="1"/>
          </p:cNvSpPr>
          <p:nvPr>
            <p:ph type="dt" sz="half" idx="10"/>
          </p:nvPr>
        </p:nvSpPr>
        <p:spPr/>
        <p:txBody>
          <a:bodyPr/>
          <a:lstStyle/>
          <a:p>
            <a:fld id="{297AD199-8D13-B14D-9C31-E6250904F17D}" type="datetimeFigureOut">
              <a:rPr lang="en-US" smtClean="0"/>
              <a:t>4/1/24</a:t>
            </a:fld>
            <a:endParaRPr lang="en-US"/>
          </a:p>
        </p:txBody>
      </p:sp>
      <p:sp>
        <p:nvSpPr>
          <p:cNvPr id="4" name="Footer Placeholder 3">
            <a:extLst>
              <a:ext uri="{FF2B5EF4-FFF2-40B4-BE49-F238E27FC236}">
                <a16:creationId xmlns:a16="http://schemas.microsoft.com/office/drawing/2014/main" id="{D60A2685-C3F7-2115-C4ED-590DE85AC1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245584-95D8-B10F-BC7D-9AE0D807A2B0}"/>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27937352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A1B712-CEBA-46B3-D3EE-09B463DC6183}"/>
              </a:ext>
            </a:extLst>
          </p:cNvPr>
          <p:cNvSpPr>
            <a:spLocks noGrp="1"/>
          </p:cNvSpPr>
          <p:nvPr>
            <p:ph type="dt" sz="half" idx="10"/>
          </p:nvPr>
        </p:nvSpPr>
        <p:spPr/>
        <p:txBody>
          <a:bodyPr/>
          <a:lstStyle/>
          <a:p>
            <a:fld id="{297AD199-8D13-B14D-9C31-E6250904F17D}" type="datetimeFigureOut">
              <a:rPr lang="en-US" smtClean="0"/>
              <a:t>4/1/24</a:t>
            </a:fld>
            <a:endParaRPr lang="en-US"/>
          </a:p>
        </p:txBody>
      </p:sp>
      <p:sp>
        <p:nvSpPr>
          <p:cNvPr id="3" name="Footer Placeholder 2">
            <a:extLst>
              <a:ext uri="{FF2B5EF4-FFF2-40B4-BE49-F238E27FC236}">
                <a16:creationId xmlns:a16="http://schemas.microsoft.com/office/drawing/2014/main" id="{3E762452-D7EE-78B3-9339-E200699EFE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41F638-A4DD-64FE-B9B3-BA12D356FA8E}"/>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41253330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65161-AE0F-BD16-3983-545970EA08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52D2CC9-7FFD-55C9-733A-E06A8E4FE7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4DC8CD3-8BE7-09A8-6698-A59C693F45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222506-7CEF-4977-FF8C-7B8294048E28}"/>
              </a:ext>
            </a:extLst>
          </p:cNvPr>
          <p:cNvSpPr>
            <a:spLocks noGrp="1"/>
          </p:cNvSpPr>
          <p:nvPr>
            <p:ph type="dt" sz="half" idx="10"/>
          </p:nvPr>
        </p:nvSpPr>
        <p:spPr/>
        <p:txBody>
          <a:bodyPr/>
          <a:lstStyle/>
          <a:p>
            <a:fld id="{297AD199-8D13-B14D-9C31-E6250904F17D}" type="datetimeFigureOut">
              <a:rPr lang="en-US" smtClean="0"/>
              <a:t>4/1/24</a:t>
            </a:fld>
            <a:endParaRPr lang="en-US"/>
          </a:p>
        </p:txBody>
      </p:sp>
      <p:sp>
        <p:nvSpPr>
          <p:cNvPr id="6" name="Footer Placeholder 5">
            <a:extLst>
              <a:ext uri="{FF2B5EF4-FFF2-40B4-BE49-F238E27FC236}">
                <a16:creationId xmlns:a16="http://schemas.microsoft.com/office/drawing/2014/main" id="{29391975-E269-5D96-1BCC-E7BA15800C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EE7968-1073-DF0A-4F09-23D62B26995B}"/>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15943426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FD3CF-13F5-E97E-4B56-F953D12D91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9A2D508-C498-D6D6-778E-B9C73C217B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3AED29-C76F-7D25-EA88-F4827ACB9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36B23B-C592-3E77-F9FC-02FB81528347}"/>
              </a:ext>
            </a:extLst>
          </p:cNvPr>
          <p:cNvSpPr>
            <a:spLocks noGrp="1"/>
          </p:cNvSpPr>
          <p:nvPr>
            <p:ph type="dt" sz="half" idx="10"/>
          </p:nvPr>
        </p:nvSpPr>
        <p:spPr/>
        <p:txBody>
          <a:bodyPr/>
          <a:lstStyle/>
          <a:p>
            <a:fld id="{297AD199-8D13-B14D-9C31-E6250904F17D}" type="datetimeFigureOut">
              <a:rPr lang="en-US" smtClean="0"/>
              <a:t>4/1/24</a:t>
            </a:fld>
            <a:endParaRPr lang="en-US"/>
          </a:p>
        </p:txBody>
      </p:sp>
      <p:sp>
        <p:nvSpPr>
          <p:cNvPr id="6" name="Footer Placeholder 5">
            <a:extLst>
              <a:ext uri="{FF2B5EF4-FFF2-40B4-BE49-F238E27FC236}">
                <a16:creationId xmlns:a16="http://schemas.microsoft.com/office/drawing/2014/main" id="{4995CDC2-5B3F-0D4C-D951-8EAFE34D03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A39D07-1032-9A3F-7F2B-153206724B24}"/>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22482501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6A5902-8436-8FBF-3537-AE8B249BA88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624238-4600-70B1-845A-095039EEF5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A94C0A-74F4-DAD9-7F87-DEE65F4A67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7AD199-8D13-B14D-9C31-E6250904F17D}" type="datetimeFigureOut">
              <a:rPr lang="en-US" smtClean="0"/>
              <a:t>4/1/24</a:t>
            </a:fld>
            <a:endParaRPr lang="en-US"/>
          </a:p>
        </p:txBody>
      </p:sp>
      <p:sp>
        <p:nvSpPr>
          <p:cNvPr id="5" name="Footer Placeholder 4">
            <a:extLst>
              <a:ext uri="{FF2B5EF4-FFF2-40B4-BE49-F238E27FC236}">
                <a16:creationId xmlns:a16="http://schemas.microsoft.com/office/drawing/2014/main" id="{8C20E8E2-7DA3-4CE2-37CB-631DD09FCD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069CFA-AD27-3338-4A14-3D14E15E18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99EEF0-BDF6-5545-B57B-C023B90DCD82}" type="slidenum">
              <a:rPr lang="en-US" smtClean="0"/>
              <a:t>‹#›</a:t>
            </a:fld>
            <a:endParaRPr lang="en-US"/>
          </a:p>
        </p:txBody>
      </p:sp>
    </p:spTree>
    <p:extLst>
      <p:ext uri="{BB962C8B-B14F-4D97-AF65-F5344CB8AC3E}">
        <p14:creationId xmlns:p14="http://schemas.microsoft.com/office/powerpoint/2010/main" val="37113737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www.ncbi.nlm.nih.gov/snp/?term=rs2814778"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26.xml.rels><?xml version="1.0" encoding="UTF-8" standalone="yes"?>
<Relationships xmlns="http://schemas.openxmlformats.org/package/2006/relationships"><Relationship Id="rId3" Type="http://schemas.openxmlformats.org/officeDocument/2006/relationships/hyperlink" Target="https://twitter.com/SashaGusevPosts/status/1760156864229122428?s=20"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23.jpeg"/><Relationship Id="rId4" Type="http://schemas.openxmlformats.org/officeDocument/2006/relationships/hyperlink" Target="https://twitter.com/lpachter/status/1692310130229166172?s=20"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B3A75-FD61-CD44-24F6-5BCE83F59CF6}"/>
              </a:ext>
            </a:extLst>
          </p:cNvPr>
          <p:cNvSpPr>
            <a:spLocks noGrp="1"/>
          </p:cNvSpPr>
          <p:nvPr>
            <p:ph type="ctrTitle"/>
          </p:nvPr>
        </p:nvSpPr>
        <p:spPr/>
        <p:txBody>
          <a:bodyPr>
            <a:normAutofit/>
          </a:bodyPr>
          <a:lstStyle/>
          <a:p>
            <a:r>
              <a:rPr lang="en-US" dirty="0"/>
              <a:t>Genomic data in the All of Us Research Program</a:t>
            </a:r>
          </a:p>
        </p:txBody>
      </p:sp>
      <p:sp>
        <p:nvSpPr>
          <p:cNvPr id="3" name="Subtitle 2">
            <a:extLst>
              <a:ext uri="{FF2B5EF4-FFF2-40B4-BE49-F238E27FC236}">
                <a16:creationId xmlns:a16="http://schemas.microsoft.com/office/drawing/2014/main" id="{B476DFC1-F662-46ED-61FC-3EEB7F8BF9A8}"/>
              </a:ext>
            </a:extLst>
          </p:cNvPr>
          <p:cNvSpPr>
            <a:spLocks noGrp="1"/>
          </p:cNvSpPr>
          <p:nvPr>
            <p:ph type="subTitle" idx="1"/>
          </p:nvPr>
        </p:nvSpPr>
        <p:spPr/>
        <p:txBody>
          <a:bodyPr/>
          <a:lstStyle/>
          <a:p>
            <a:r>
              <a:rPr lang="en-US" dirty="0"/>
              <a:t>QBC Journal Club Presentation</a:t>
            </a:r>
          </a:p>
          <a:p>
            <a:r>
              <a:rPr lang="en-US" dirty="0"/>
              <a:t>Wanjun Gu</a:t>
            </a:r>
          </a:p>
        </p:txBody>
      </p:sp>
      <p:pic>
        <p:nvPicPr>
          <p:cNvPr id="4" name="Picture 2" descr="Fig. 1">
            <a:extLst>
              <a:ext uri="{FF2B5EF4-FFF2-40B4-BE49-F238E27FC236}">
                <a16:creationId xmlns:a16="http://schemas.microsoft.com/office/drawing/2014/main" id="{FC15341F-29C4-0BA7-14A5-18DDA1C6964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36" t="3531" r="84228" b="48531"/>
          <a:stretch/>
        </p:blipFill>
        <p:spPr bwMode="auto">
          <a:xfrm>
            <a:off x="10079336" y="4755285"/>
            <a:ext cx="2056392" cy="1960284"/>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identity.ucsf.edu/sites/g/files/tkssra266/f/wysiwy...">
            <a:extLst>
              <a:ext uri="{FF2B5EF4-FFF2-40B4-BE49-F238E27FC236}">
                <a16:creationId xmlns:a16="http://schemas.microsoft.com/office/drawing/2014/main" id="{0E575BAD-0B7E-C26C-5FA4-911B2BFB13E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461" t="10719" r="19846" b="9991"/>
          <a:stretch/>
        </p:blipFill>
        <p:spPr bwMode="auto">
          <a:xfrm>
            <a:off x="8022944" y="4755285"/>
            <a:ext cx="2056392" cy="1964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64518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ig. 2">
            <a:extLst>
              <a:ext uri="{FF2B5EF4-FFF2-40B4-BE49-F238E27FC236}">
                <a16:creationId xmlns:a16="http://schemas.microsoft.com/office/drawing/2014/main" id="{852977E8-CD49-DD7A-D30A-99BC4A8AE3F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510" t="30185" r="1723" b="55706"/>
          <a:stretch/>
        </p:blipFill>
        <p:spPr bwMode="auto">
          <a:xfrm>
            <a:off x="338304" y="1828800"/>
            <a:ext cx="6343921" cy="320039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6CF7D80-66A0-986F-FC9E-30DAD3EADB70}"/>
              </a:ext>
            </a:extLst>
          </p:cNvPr>
          <p:cNvSpPr txBox="1"/>
          <p:nvPr/>
        </p:nvSpPr>
        <p:spPr>
          <a:xfrm>
            <a:off x="6645899" y="1612879"/>
            <a:ext cx="5207795" cy="3416320"/>
          </a:xfrm>
          <a:prstGeom prst="rect">
            <a:avLst/>
          </a:prstGeom>
          <a:noFill/>
        </p:spPr>
        <p:txBody>
          <a:bodyPr wrap="square">
            <a:spAutoFit/>
          </a:bodyPr>
          <a:lstStyle/>
          <a:p>
            <a:r>
              <a:rPr lang="en-US" sz="2400" b="1" dirty="0"/>
              <a:t>Admixture plots:</a:t>
            </a:r>
          </a:p>
          <a:p>
            <a:endParaRPr lang="en-US" sz="2400" dirty="0"/>
          </a:p>
          <a:p>
            <a:r>
              <a:rPr lang="en-US" sz="2400" dirty="0"/>
              <a:t>Each horizontal bar: </a:t>
            </a:r>
          </a:p>
          <a:p>
            <a:r>
              <a:rPr lang="en-US" sz="2400" dirty="0"/>
              <a:t>one individual</a:t>
            </a:r>
          </a:p>
          <a:p>
            <a:r>
              <a:rPr lang="en-US" sz="2400" dirty="0"/>
              <a:t>Colors on the x axis:</a:t>
            </a:r>
          </a:p>
          <a:p>
            <a:r>
              <a:rPr lang="en-US" sz="2400" dirty="0"/>
              <a:t>subject ancestry breakdown</a:t>
            </a:r>
          </a:p>
          <a:p>
            <a:endParaRPr lang="en-US" sz="2400" dirty="0"/>
          </a:p>
          <a:p>
            <a:r>
              <a:rPr lang="en-US" sz="2400" dirty="0"/>
              <a:t>Ancestry components are generated based on unsupervised clustering</a:t>
            </a:r>
          </a:p>
        </p:txBody>
      </p:sp>
      <p:sp>
        <p:nvSpPr>
          <p:cNvPr id="7" name="Subtitle 2">
            <a:extLst>
              <a:ext uri="{FF2B5EF4-FFF2-40B4-BE49-F238E27FC236}">
                <a16:creationId xmlns:a16="http://schemas.microsoft.com/office/drawing/2014/main" id="{FDB9E4AE-C70B-4976-5F1C-CBF20750E957}"/>
              </a:ext>
            </a:extLst>
          </p:cNvPr>
          <p:cNvSpPr txBox="1">
            <a:spLocks/>
          </p:cNvSpPr>
          <p:nvPr/>
        </p:nvSpPr>
        <p:spPr>
          <a:xfrm>
            <a:off x="338306" y="502750"/>
            <a:ext cx="1120412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Admixture Analysis </a:t>
            </a:r>
            <a:r>
              <a:rPr lang="en-US" sz="3600" b="0" i="0" dirty="0">
                <a:solidFill>
                  <a:srgbClr val="242424"/>
                </a:solidFill>
                <a:effectLst/>
                <a:highlight>
                  <a:srgbClr val="FFFFFF"/>
                </a:highlight>
                <a:latin typeface="Segoe UI" panose="020B0502040204020203" pitchFamily="34" charset="0"/>
              </a:rPr>
              <a:t>reveals diverse genetic ancestries</a:t>
            </a:r>
            <a:endParaRPr lang="en-US" sz="3600" dirty="0"/>
          </a:p>
        </p:txBody>
      </p:sp>
    </p:spTree>
    <p:extLst>
      <p:ext uri="{BB962C8B-B14F-4D97-AF65-F5344CB8AC3E}">
        <p14:creationId xmlns:p14="http://schemas.microsoft.com/office/powerpoint/2010/main" val="33717358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Fig. 2">
            <a:extLst>
              <a:ext uri="{FF2B5EF4-FFF2-40B4-BE49-F238E27FC236}">
                <a16:creationId xmlns:a16="http://schemas.microsoft.com/office/drawing/2014/main" id="{69F5D97B-B4EB-0225-8C8D-B0BEA0BE1E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981" t="58309"/>
          <a:stretch/>
        </p:blipFill>
        <p:spPr bwMode="auto">
          <a:xfrm>
            <a:off x="590119" y="1220312"/>
            <a:ext cx="2599530" cy="376497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ig. 2">
            <a:extLst>
              <a:ext uri="{FF2B5EF4-FFF2-40B4-BE49-F238E27FC236}">
                <a16:creationId xmlns:a16="http://schemas.microsoft.com/office/drawing/2014/main" id="{852977E8-CD49-DD7A-D30A-99BC4A8AE3F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510" b="41691"/>
          <a:stretch/>
        </p:blipFill>
        <p:spPr bwMode="auto">
          <a:xfrm>
            <a:off x="3388495" y="1080937"/>
            <a:ext cx="2707505" cy="542643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Fig. 2">
            <a:extLst>
              <a:ext uri="{FF2B5EF4-FFF2-40B4-BE49-F238E27FC236}">
                <a16:creationId xmlns:a16="http://schemas.microsoft.com/office/drawing/2014/main" id="{DAEDC121-13C6-467E-B697-87EA963CBC2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190" t="74122" r="46576" b="10481"/>
          <a:stretch/>
        </p:blipFill>
        <p:spPr bwMode="auto">
          <a:xfrm>
            <a:off x="8018584" y="3260344"/>
            <a:ext cx="1981200" cy="270670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2F8FB2E-7B78-2916-3A35-891035E95BAE}"/>
              </a:ext>
            </a:extLst>
          </p:cNvPr>
          <p:cNvSpPr txBox="1"/>
          <p:nvPr/>
        </p:nvSpPr>
        <p:spPr>
          <a:xfrm>
            <a:off x="6552658" y="1583974"/>
            <a:ext cx="4913052" cy="1200329"/>
          </a:xfrm>
          <a:prstGeom prst="rect">
            <a:avLst/>
          </a:prstGeom>
          <a:noFill/>
        </p:spPr>
        <p:txBody>
          <a:bodyPr wrap="square">
            <a:spAutoFit/>
          </a:bodyPr>
          <a:lstStyle/>
          <a:p>
            <a:r>
              <a:rPr lang="en-US" sz="2400" dirty="0"/>
              <a:t>Proportion of genetic ancestry per individual across </a:t>
            </a:r>
            <a:r>
              <a:rPr lang="en-US" sz="2400" b="1" dirty="0"/>
              <a:t>6</a:t>
            </a:r>
            <a:r>
              <a:rPr lang="en-US" sz="2400" dirty="0"/>
              <a:t> distinct and coherent ancestry groups</a:t>
            </a:r>
          </a:p>
        </p:txBody>
      </p:sp>
      <p:sp>
        <p:nvSpPr>
          <p:cNvPr id="5" name="Subtitle 2">
            <a:extLst>
              <a:ext uri="{FF2B5EF4-FFF2-40B4-BE49-F238E27FC236}">
                <a16:creationId xmlns:a16="http://schemas.microsoft.com/office/drawing/2014/main" id="{9682F26B-FEE6-0C9B-B6C1-3FE3411E80D3}"/>
              </a:ext>
            </a:extLst>
          </p:cNvPr>
          <p:cNvSpPr txBox="1">
            <a:spLocks/>
          </p:cNvSpPr>
          <p:nvPr/>
        </p:nvSpPr>
        <p:spPr>
          <a:xfrm>
            <a:off x="338306" y="502750"/>
            <a:ext cx="1120412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Admixture Analysis </a:t>
            </a:r>
            <a:r>
              <a:rPr lang="en-US" sz="3600" b="0" i="0" dirty="0">
                <a:solidFill>
                  <a:srgbClr val="242424"/>
                </a:solidFill>
                <a:effectLst/>
                <a:highlight>
                  <a:srgbClr val="FFFFFF"/>
                </a:highlight>
                <a:latin typeface="Segoe UI" panose="020B0502040204020203" pitchFamily="34" charset="0"/>
              </a:rPr>
              <a:t>reveals diverse genetic ancestries</a:t>
            </a:r>
            <a:endParaRPr lang="en-US" sz="3600" dirty="0"/>
          </a:p>
        </p:txBody>
      </p:sp>
    </p:spTree>
    <p:extLst>
      <p:ext uri="{BB962C8B-B14F-4D97-AF65-F5344CB8AC3E}">
        <p14:creationId xmlns:p14="http://schemas.microsoft.com/office/powerpoint/2010/main" val="32408183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10">
            <a:extLst>
              <a:ext uri="{FF2B5EF4-FFF2-40B4-BE49-F238E27FC236}">
                <a16:creationId xmlns:a16="http://schemas.microsoft.com/office/drawing/2014/main" id="{5FB9D4E0-5F91-4B64-9926-37B7986C3118}"/>
              </a:ext>
            </a:extLst>
          </p:cNvPr>
          <p:cNvSpPr>
            <a:spLocks noChangeAspect="1"/>
          </p:cNvSpPr>
          <p:nvPr/>
        </p:nvSpPr>
        <p:spPr>
          <a:xfrm>
            <a:off x="4378541" y="2131160"/>
            <a:ext cx="798357" cy="798357"/>
          </a:xfrm>
          <a:prstGeom prst="roundRect">
            <a:avLst/>
          </a:prstGeom>
          <a:solidFill>
            <a:srgbClr val="FFC000">
              <a:alpha val="8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dirty="0">
                <a:solidFill>
                  <a:schemeClr val="tx1"/>
                </a:solidFill>
                <a:latin typeface="Arial" panose="020B0604020202020204" pitchFamily="34" charset="0"/>
                <a:cs typeface="Arial" panose="020B0604020202020204" pitchFamily="34" charset="0"/>
              </a:rPr>
              <a:t>Trait 1</a:t>
            </a:r>
          </a:p>
        </p:txBody>
      </p:sp>
      <p:sp>
        <p:nvSpPr>
          <p:cNvPr id="11" name="Rounded Rectangle 13">
            <a:extLst>
              <a:ext uri="{FF2B5EF4-FFF2-40B4-BE49-F238E27FC236}">
                <a16:creationId xmlns:a16="http://schemas.microsoft.com/office/drawing/2014/main" id="{EEE6D793-8C01-4078-9EDC-02528360C031}"/>
              </a:ext>
            </a:extLst>
          </p:cNvPr>
          <p:cNvSpPr>
            <a:spLocks noChangeAspect="1"/>
          </p:cNvSpPr>
          <p:nvPr/>
        </p:nvSpPr>
        <p:spPr>
          <a:xfrm>
            <a:off x="4378541" y="3190023"/>
            <a:ext cx="798357" cy="798356"/>
          </a:xfrm>
          <a:prstGeom prst="roundRect">
            <a:avLst/>
          </a:prstGeom>
          <a:solidFill>
            <a:srgbClr val="FF3300">
              <a:alpha val="8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dirty="0">
                <a:solidFill>
                  <a:schemeClr val="tx1"/>
                </a:solidFill>
                <a:latin typeface="Arial" panose="020B0604020202020204" pitchFamily="34" charset="0"/>
                <a:cs typeface="Arial" panose="020B0604020202020204" pitchFamily="34" charset="0"/>
              </a:rPr>
              <a:t>Trait 2</a:t>
            </a:r>
          </a:p>
        </p:txBody>
      </p:sp>
      <p:sp>
        <p:nvSpPr>
          <p:cNvPr id="12" name="Rounded Rectangle 15">
            <a:extLst>
              <a:ext uri="{FF2B5EF4-FFF2-40B4-BE49-F238E27FC236}">
                <a16:creationId xmlns:a16="http://schemas.microsoft.com/office/drawing/2014/main" id="{96C110CA-D3FE-486D-BA81-425AC132EAEB}"/>
              </a:ext>
            </a:extLst>
          </p:cNvPr>
          <p:cNvSpPr>
            <a:spLocks noChangeAspect="1"/>
          </p:cNvSpPr>
          <p:nvPr/>
        </p:nvSpPr>
        <p:spPr>
          <a:xfrm>
            <a:off x="1733274" y="3190263"/>
            <a:ext cx="871344" cy="715323"/>
          </a:xfrm>
          <a:prstGeom prst="roundRect">
            <a:avLst/>
          </a:prstGeom>
          <a:solidFill>
            <a:schemeClr val="bg1">
              <a:lumMod val="75000"/>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i="1" dirty="0">
                <a:solidFill>
                  <a:schemeClr val="tx1"/>
                </a:solidFill>
                <a:latin typeface="Arial" panose="020B0604020202020204" pitchFamily="34" charset="0"/>
                <a:cs typeface="Arial" panose="020B0604020202020204" pitchFamily="34" charset="0"/>
              </a:rPr>
              <a:t>Locus</a:t>
            </a:r>
          </a:p>
          <a:p>
            <a:pPr algn="ctr">
              <a:defRPr/>
            </a:pPr>
            <a:r>
              <a:rPr lang="en-US" sz="1200" i="1" dirty="0">
                <a:solidFill>
                  <a:schemeClr val="tx1"/>
                </a:solidFill>
                <a:latin typeface="Arial" panose="020B0604020202020204" pitchFamily="34" charset="0"/>
                <a:cs typeface="Arial" panose="020B0604020202020204" pitchFamily="34" charset="0"/>
              </a:rPr>
              <a:t>(1,..,n)</a:t>
            </a:r>
          </a:p>
        </p:txBody>
      </p:sp>
      <p:sp>
        <p:nvSpPr>
          <p:cNvPr id="13" name="Rounded Rectangle 9">
            <a:extLst>
              <a:ext uri="{FF2B5EF4-FFF2-40B4-BE49-F238E27FC236}">
                <a16:creationId xmlns:a16="http://schemas.microsoft.com/office/drawing/2014/main" id="{890B47B3-8380-4874-9C2F-7E78205C13D2}"/>
              </a:ext>
            </a:extLst>
          </p:cNvPr>
          <p:cNvSpPr>
            <a:spLocks noChangeAspect="1"/>
          </p:cNvSpPr>
          <p:nvPr/>
        </p:nvSpPr>
        <p:spPr>
          <a:xfrm>
            <a:off x="1737186" y="2139098"/>
            <a:ext cx="871344" cy="715323"/>
          </a:xfrm>
          <a:prstGeom prst="roundRect">
            <a:avLst/>
          </a:prstGeom>
          <a:solidFill>
            <a:schemeClr val="bg1">
              <a:lumMod val="75000"/>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i="1" dirty="0">
                <a:solidFill>
                  <a:schemeClr val="tx1"/>
                </a:solidFill>
                <a:latin typeface="Arial" panose="020B0604020202020204" pitchFamily="34" charset="0"/>
                <a:cs typeface="Arial" panose="020B0604020202020204" pitchFamily="34" charset="0"/>
              </a:rPr>
              <a:t>Locus</a:t>
            </a:r>
          </a:p>
          <a:p>
            <a:pPr algn="ctr">
              <a:defRPr/>
            </a:pPr>
            <a:r>
              <a:rPr lang="en-US" sz="1200" i="1" dirty="0">
                <a:solidFill>
                  <a:schemeClr val="tx1"/>
                </a:solidFill>
                <a:latin typeface="Arial" panose="020B0604020202020204" pitchFamily="34" charset="0"/>
                <a:cs typeface="Arial" panose="020B0604020202020204" pitchFamily="34" charset="0"/>
              </a:rPr>
              <a:t>(1,..,n)</a:t>
            </a:r>
          </a:p>
        </p:txBody>
      </p:sp>
      <p:cxnSp>
        <p:nvCxnSpPr>
          <p:cNvPr id="14" name="Straight Arrow Connector 13">
            <a:extLst>
              <a:ext uri="{FF2B5EF4-FFF2-40B4-BE49-F238E27FC236}">
                <a16:creationId xmlns:a16="http://schemas.microsoft.com/office/drawing/2014/main" id="{EF310F3B-0416-4903-AA69-859016993C53}"/>
              </a:ext>
            </a:extLst>
          </p:cNvPr>
          <p:cNvCxnSpPr/>
          <p:nvPr/>
        </p:nvCxnSpPr>
        <p:spPr>
          <a:xfrm>
            <a:off x="2767229" y="2443897"/>
            <a:ext cx="1219200" cy="0"/>
          </a:xfrm>
          <a:prstGeom prst="straightConnector1">
            <a:avLst/>
          </a:prstGeom>
          <a:ln w="57150">
            <a:solidFill>
              <a:schemeClr val="tx1"/>
            </a:solidFill>
            <a:tailEnd type="stealth"/>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D8D1B7C-74A9-4C26-971E-5EE0CE20476A}"/>
              </a:ext>
            </a:extLst>
          </p:cNvPr>
          <p:cNvCxnSpPr/>
          <p:nvPr/>
        </p:nvCxnSpPr>
        <p:spPr>
          <a:xfrm>
            <a:off x="2767229" y="3502759"/>
            <a:ext cx="1219200" cy="0"/>
          </a:xfrm>
          <a:prstGeom prst="straightConnector1">
            <a:avLst/>
          </a:prstGeom>
          <a:ln w="57150">
            <a:solidFill>
              <a:schemeClr val="tx1"/>
            </a:solidFill>
            <a:tailEnd type="stealth"/>
          </a:ln>
        </p:spPr>
        <p:style>
          <a:lnRef idx="1">
            <a:schemeClr val="accent1"/>
          </a:lnRef>
          <a:fillRef idx="0">
            <a:schemeClr val="accent1"/>
          </a:fillRef>
          <a:effectRef idx="0">
            <a:schemeClr val="accent1"/>
          </a:effectRef>
          <a:fontRef idx="minor">
            <a:schemeClr val="tx1"/>
          </a:fontRef>
        </p:style>
      </p:cxnSp>
      <p:sp>
        <p:nvSpPr>
          <p:cNvPr id="16" name="Rounded Rectangle 12">
            <a:extLst>
              <a:ext uri="{FF2B5EF4-FFF2-40B4-BE49-F238E27FC236}">
                <a16:creationId xmlns:a16="http://schemas.microsoft.com/office/drawing/2014/main" id="{7B47C9FA-2FE8-43CA-BB79-79BAB6A09E54}"/>
              </a:ext>
            </a:extLst>
          </p:cNvPr>
          <p:cNvSpPr>
            <a:spLocks noChangeAspect="1"/>
          </p:cNvSpPr>
          <p:nvPr/>
        </p:nvSpPr>
        <p:spPr>
          <a:xfrm>
            <a:off x="9752999" y="2129792"/>
            <a:ext cx="798357" cy="798357"/>
          </a:xfrm>
          <a:prstGeom prst="roundRect">
            <a:avLst/>
          </a:prstGeom>
          <a:solidFill>
            <a:srgbClr val="FFC000">
              <a:alpha val="8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dirty="0">
                <a:solidFill>
                  <a:schemeClr val="tx1"/>
                </a:solidFill>
                <a:latin typeface="Arial" panose="020B0604020202020204" pitchFamily="34" charset="0"/>
                <a:cs typeface="Arial" panose="020B0604020202020204" pitchFamily="34" charset="0"/>
              </a:rPr>
              <a:t>Trait 1</a:t>
            </a:r>
          </a:p>
        </p:txBody>
      </p:sp>
      <p:sp>
        <p:nvSpPr>
          <p:cNvPr id="17" name="Rounded Rectangle 16">
            <a:extLst>
              <a:ext uri="{FF2B5EF4-FFF2-40B4-BE49-F238E27FC236}">
                <a16:creationId xmlns:a16="http://schemas.microsoft.com/office/drawing/2014/main" id="{8B62C95D-E10F-4A3A-A105-B1BADC144EC7}"/>
              </a:ext>
            </a:extLst>
          </p:cNvPr>
          <p:cNvSpPr>
            <a:spLocks noChangeAspect="1"/>
          </p:cNvSpPr>
          <p:nvPr/>
        </p:nvSpPr>
        <p:spPr>
          <a:xfrm>
            <a:off x="9752999" y="3188655"/>
            <a:ext cx="798357" cy="798356"/>
          </a:xfrm>
          <a:prstGeom prst="roundRect">
            <a:avLst/>
          </a:prstGeom>
          <a:solidFill>
            <a:srgbClr val="FF3300">
              <a:alpha val="8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dirty="0">
                <a:solidFill>
                  <a:schemeClr val="tx1"/>
                </a:solidFill>
                <a:latin typeface="Arial" panose="020B0604020202020204" pitchFamily="34" charset="0"/>
                <a:cs typeface="Arial" panose="020B0604020202020204" pitchFamily="34" charset="0"/>
              </a:rPr>
              <a:t>Trait 2</a:t>
            </a:r>
          </a:p>
        </p:txBody>
      </p:sp>
      <p:sp>
        <p:nvSpPr>
          <p:cNvPr id="18" name="Rounded Rectangle 18">
            <a:extLst>
              <a:ext uri="{FF2B5EF4-FFF2-40B4-BE49-F238E27FC236}">
                <a16:creationId xmlns:a16="http://schemas.microsoft.com/office/drawing/2014/main" id="{F982A5A3-CD64-4DE2-B666-B05378385897}"/>
              </a:ext>
            </a:extLst>
          </p:cNvPr>
          <p:cNvSpPr>
            <a:spLocks noChangeAspect="1"/>
          </p:cNvSpPr>
          <p:nvPr/>
        </p:nvSpPr>
        <p:spPr>
          <a:xfrm>
            <a:off x="7118362" y="2698435"/>
            <a:ext cx="871344" cy="715323"/>
          </a:xfrm>
          <a:prstGeom prst="roundRect">
            <a:avLst/>
          </a:prstGeom>
          <a:solidFill>
            <a:schemeClr val="bg1">
              <a:lumMod val="75000"/>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i="1" dirty="0">
                <a:solidFill>
                  <a:schemeClr val="tx1"/>
                </a:solidFill>
                <a:latin typeface="Arial" panose="020B0604020202020204" pitchFamily="34" charset="0"/>
                <a:cs typeface="Arial" panose="020B0604020202020204" pitchFamily="34" charset="0"/>
              </a:rPr>
              <a:t>Locus</a:t>
            </a:r>
          </a:p>
          <a:p>
            <a:pPr algn="ctr">
              <a:defRPr/>
            </a:pPr>
            <a:r>
              <a:rPr lang="en-US" sz="1200" i="1" dirty="0">
                <a:solidFill>
                  <a:schemeClr val="tx1"/>
                </a:solidFill>
                <a:latin typeface="Arial" panose="020B0604020202020204" pitchFamily="34" charset="0"/>
                <a:cs typeface="Arial" panose="020B0604020202020204" pitchFamily="34" charset="0"/>
              </a:rPr>
              <a:t>(1,..,n)</a:t>
            </a:r>
          </a:p>
        </p:txBody>
      </p:sp>
      <p:cxnSp>
        <p:nvCxnSpPr>
          <p:cNvPr id="19" name="Straight Arrow Connector 18">
            <a:extLst>
              <a:ext uri="{FF2B5EF4-FFF2-40B4-BE49-F238E27FC236}">
                <a16:creationId xmlns:a16="http://schemas.microsoft.com/office/drawing/2014/main" id="{D4FE61F9-699E-46E1-B285-4A5D442B7B24}"/>
              </a:ext>
            </a:extLst>
          </p:cNvPr>
          <p:cNvCxnSpPr/>
          <p:nvPr/>
        </p:nvCxnSpPr>
        <p:spPr>
          <a:xfrm flipV="1">
            <a:off x="8141686" y="2442530"/>
            <a:ext cx="1219200" cy="502205"/>
          </a:xfrm>
          <a:prstGeom prst="straightConnector1">
            <a:avLst/>
          </a:prstGeom>
          <a:ln w="57150">
            <a:solidFill>
              <a:schemeClr val="tx1"/>
            </a:solidFill>
            <a:tailEnd type="stealth"/>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7544B615-54C0-494B-A5ED-4A277D5B1E91}"/>
              </a:ext>
            </a:extLst>
          </p:cNvPr>
          <p:cNvCxnSpPr/>
          <p:nvPr/>
        </p:nvCxnSpPr>
        <p:spPr>
          <a:xfrm>
            <a:off x="8141686" y="3056097"/>
            <a:ext cx="1219200" cy="445295"/>
          </a:xfrm>
          <a:prstGeom prst="straightConnector1">
            <a:avLst/>
          </a:prstGeom>
          <a:ln w="57150">
            <a:solidFill>
              <a:schemeClr val="tx1"/>
            </a:solidFill>
            <a:tailEnd type="stealth"/>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2078FF4D-50E5-413F-AF66-2B8B0D545A2B}"/>
              </a:ext>
            </a:extLst>
          </p:cNvPr>
          <p:cNvSpPr/>
          <p:nvPr/>
        </p:nvSpPr>
        <p:spPr>
          <a:xfrm>
            <a:off x="8092544" y="1345759"/>
            <a:ext cx="1660455" cy="523220"/>
          </a:xfrm>
          <a:prstGeom prst="rect">
            <a:avLst/>
          </a:prstGeom>
        </p:spPr>
        <p:txBody>
          <a:bodyPr wrap="none">
            <a:spAutoFit/>
          </a:bodyPr>
          <a:lstStyle/>
          <a:p>
            <a:r>
              <a:rPr lang="en-US" sz="2800" b="1" dirty="0" err="1">
                <a:latin typeface="Arial" panose="020B0604020202020204" pitchFamily="34" charset="0"/>
                <a:cs typeface="Arial" panose="020B0604020202020204" pitchFamily="34" charset="0"/>
              </a:rPr>
              <a:t>PheWAS</a:t>
            </a:r>
            <a:endParaRPr lang="en-US" sz="2800" b="1" dirty="0">
              <a:latin typeface="Arial" panose="020B0604020202020204" pitchFamily="34" charset="0"/>
              <a:cs typeface="Arial" panose="020B0604020202020204" pitchFamily="34" charset="0"/>
            </a:endParaRPr>
          </a:p>
        </p:txBody>
      </p:sp>
      <p:sp>
        <p:nvSpPr>
          <p:cNvPr id="9" name="Content Placeholder 2">
            <a:extLst>
              <a:ext uri="{FF2B5EF4-FFF2-40B4-BE49-F238E27FC236}">
                <a16:creationId xmlns:a16="http://schemas.microsoft.com/office/drawing/2014/main" id="{CA015466-F4F8-4DAF-8BC9-2C61C46454CA}"/>
              </a:ext>
            </a:extLst>
          </p:cNvPr>
          <p:cNvSpPr txBox="1">
            <a:spLocks/>
          </p:cNvSpPr>
          <p:nvPr/>
        </p:nvSpPr>
        <p:spPr>
          <a:xfrm>
            <a:off x="2625469" y="1330631"/>
            <a:ext cx="3506143" cy="5534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marL="0" marR="0" indent="0" algn="l" defTabSz="309539" rtl="0" latinLnBrk="0">
              <a:lnSpc>
                <a:spcPct val="100000"/>
              </a:lnSpc>
              <a:spcBef>
                <a:spcPts val="1200"/>
              </a:spcBef>
              <a:spcAft>
                <a:spcPts val="0"/>
              </a:spcAft>
              <a:buClrTx/>
              <a:buSzTx/>
              <a:buFontTx/>
              <a:buNone/>
              <a:tabLst/>
              <a:defRPr sz="1400" b="0" i="0" u="none" strike="noStrike" cap="none" spc="0" baseline="0">
                <a:ln>
                  <a:noFill/>
                </a:ln>
                <a:solidFill>
                  <a:srgbClr val="000000"/>
                </a:solidFill>
                <a:uFillTx/>
                <a:latin typeface="Calibri"/>
                <a:ea typeface="Calibri"/>
                <a:cs typeface="Calibri"/>
                <a:sym typeface="Calibri"/>
              </a:defRPr>
            </a:lvl1pPr>
            <a:lvl2pPr marL="0" marR="0" indent="0" algn="l" defTabSz="309539" rtl="0" latinLnBrk="0">
              <a:lnSpc>
                <a:spcPct val="100000"/>
              </a:lnSpc>
              <a:spcBef>
                <a:spcPts val="0"/>
              </a:spcBef>
              <a:spcAft>
                <a:spcPts val="0"/>
              </a:spcAft>
              <a:buClrTx/>
              <a:buSzTx/>
              <a:buFont typeface="Courier New" pitchFamily="2" charset="0"/>
              <a:buNone/>
              <a:tabLst/>
              <a:defRPr sz="1400" b="0" i="0" u="none" strike="noStrike" cap="none" spc="0" baseline="0">
                <a:ln>
                  <a:noFill/>
                </a:ln>
                <a:solidFill>
                  <a:srgbClr val="000000"/>
                </a:solidFill>
                <a:uFillTx/>
                <a:latin typeface="Calibri"/>
                <a:ea typeface="Calibri"/>
                <a:cs typeface="Calibri"/>
                <a:sym typeface="Calibri"/>
              </a:defRPr>
            </a:lvl2pPr>
            <a:lvl3pPr marL="0" marR="0" indent="0" algn="l" defTabSz="309539" rtl="0" latinLnBrk="0">
              <a:lnSpc>
                <a:spcPct val="100000"/>
              </a:lnSpc>
              <a:spcBef>
                <a:spcPts val="0"/>
              </a:spcBef>
              <a:spcAft>
                <a:spcPts val="0"/>
              </a:spcAft>
              <a:buClrTx/>
              <a:buSzTx/>
              <a:buFont typeface="Wingdings" pitchFamily="2" charset="2"/>
              <a:buNone/>
              <a:tabLst/>
              <a:defRPr sz="1400" b="0" i="0" u="none" strike="noStrike" cap="none" spc="0" baseline="0">
                <a:ln>
                  <a:noFill/>
                </a:ln>
                <a:solidFill>
                  <a:srgbClr val="000000"/>
                </a:solidFill>
                <a:uFillTx/>
                <a:latin typeface="Calibri"/>
                <a:ea typeface="Calibri"/>
                <a:cs typeface="Calibri"/>
                <a:sym typeface="Calibri"/>
              </a:defRPr>
            </a:lvl3pPr>
            <a:lvl4pPr marL="0" marR="0" indent="0" algn="l" defTabSz="309539" rtl="0" latinLnBrk="0">
              <a:lnSpc>
                <a:spcPct val="100000"/>
              </a:lnSpc>
              <a:spcBef>
                <a:spcPts val="0"/>
              </a:spcBef>
              <a:spcAft>
                <a:spcPts val="0"/>
              </a:spcAft>
              <a:buClrTx/>
              <a:buSzTx/>
              <a:buFont typeface="Wingdings" pitchFamily="2" charset="2"/>
              <a:buNone/>
              <a:tabLst/>
              <a:defRPr sz="1400" b="0" i="0" u="none" strike="noStrike" cap="none" spc="0" baseline="0">
                <a:ln>
                  <a:noFill/>
                </a:ln>
                <a:solidFill>
                  <a:srgbClr val="000000"/>
                </a:solidFill>
                <a:uFillTx/>
                <a:latin typeface="Calibri"/>
                <a:ea typeface="Calibri"/>
                <a:cs typeface="Calibri"/>
                <a:sym typeface="Calibri"/>
              </a:defRPr>
            </a:lvl4pPr>
            <a:lvl5pPr marL="0" marR="0" indent="0" algn="l" defTabSz="309539" rtl="0" latinLnBrk="0">
              <a:lnSpc>
                <a:spcPct val="100000"/>
              </a:lnSpc>
              <a:spcBef>
                <a:spcPts val="0"/>
              </a:spcBef>
              <a:spcAft>
                <a:spcPts val="0"/>
              </a:spcAft>
              <a:buClrTx/>
              <a:buSzTx/>
              <a:buFont typeface="Wingdings" pitchFamily="2" charset="2"/>
              <a:buNone/>
              <a:tabLst/>
              <a:defRPr sz="1400" b="0" i="0" u="none" strike="noStrike" cap="none" spc="0" baseline="0">
                <a:ln>
                  <a:noFill/>
                </a:ln>
                <a:solidFill>
                  <a:srgbClr val="000000"/>
                </a:solidFill>
                <a:uFillTx/>
                <a:latin typeface="Calibri"/>
                <a:ea typeface="Calibri"/>
                <a:cs typeface="Calibri"/>
                <a:sym typeface="Calibri"/>
              </a:defRPr>
            </a:lvl5pPr>
            <a:lvl6pPr marL="1314548" marR="0" indent="-124014" algn="l" defTabSz="309539" rtl="0" latinLnBrk="0">
              <a:lnSpc>
                <a:spcPct val="100000"/>
              </a:lnSpc>
              <a:spcBef>
                <a:spcPts val="0"/>
              </a:spcBef>
              <a:spcAft>
                <a:spcPts val="0"/>
              </a:spcAft>
              <a:buClrTx/>
              <a:buSzPct val="125000"/>
              <a:buFontTx/>
              <a:buChar char="•"/>
              <a:tabLst/>
              <a:defRPr sz="900" b="0" i="0" u="none" strike="noStrike" cap="none" spc="0" baseline="0">
                <a:ln>
                  <a:noFill/>
                </a:ln>
                <a:solidFill>
                  <a:srgbClr val="000000"/>
                </a:solidFill>
                <a:uFillTx/>
                <a:latin typeface="Calibri"/>
                <a:ea typeface="Calibri"/>
                <a:cs typeface="Calibri"/>
                <a:sym typeface="Calibri"/>
              </a:defRPr>
            </a:lvl6pPr>
            <a:lvl7pPr marL="1552655" marR="0" indent="-124014" algn="l" defTabSz="309539" rtl="0" latinLnBrk="0">
              <a:lnSpc>
                <a:spcPct val="100000"/>
              </a:lnSpc>
              <a:spcBef>
                <a:spcPts val="0"/>
              </a:spcBef>
              <a:spcAft>
                <a:spcPts val="0"/>
              </a:spcAft>
              <a:buClrTx/>
              <a:buSzPct val="125000"/>
              <a:buFontTx/>
              <a:buChar char="•"/>
              <a:tabLst/>
              <a:defRPr sz="900" b="0" i="0" u="none" strike="noStrike" cap="none" spc="0" baseline="0">
                <a:ln>
                  <a:noFill/>
                </a:ln>
                <a:solidFill>
                  <a:srgbClr val="000000"/>
                </a:solidFill>
                <a:uFillTx/>
                <a:latin typeface="Calibri"/>
                <a:ea typeface="Calibri"/>
                <a:cs typeface="Calibri"/>
                <a:sym typeface="Calibri"/>
              </a:defRPr>
            </a:lvl7pPr>
            <a:lvl8pPr marL="1790762" marR="0" indent="-124014" algn="l" defTabSz="309539" rtl="0" latinLnBrk="0">
              <a:lnSpc>
                <a:spcPct val="100000"/>
              </a:lnSpc>
              <a:spcBef>
                <a:spcPts val="0"/>
              </a:spcBef>
              <a:spcAft>
                <a:spcPts val="0"/>
              </a:spcAft>
              <a:buClrTx/>
              <a:buSzPct val="125000"/>
              <a:buFontTx/>
              <a:buChar char="•"/>
              <a:tabLst/>
              <a:defRPr sz="900" b="0" i="0" u="none" strike="noStrike" cap="none" spc="0" baseline="0">
                <a:ln>
                  <a:noFill/>
                </a:ln>
                <a:solidFill>
                  <a:srgbClr val="000000"/>
                </a:solidFill>
                <a:uFillTx/>
                <a:latin typeface="Calibri"/>
                <a:ea typeface="Calibri"/>
                <a:cs typeface="Calibri"/>
                <a:sym typeface="Calibri"/>
              </a:defRPr>
            </a:lvl8pPr>
            <a:lvl9pPr marL="2028867" marR="0" indent="-124014" algn="l" defTabSz="309539" rtl="0" latinLnBrk="0">
              <a:lnSpc>
                <a:spcPct val="100000"/>
              </a:lnSpc>
              <a:spcBef>
                <a:spcPts val="0"/>
              </a:spcBef>
              <a:spcAft>
                <a:spcPts val="0"/>
              </a:spcAft>
              <a:buClrTx/>
              <a:buSzPct val="125000"/>
              <a:buFontTx/>
              <a:buChar char="•"/>
              <a:tabLst/>
              <a:defRPr sz="900" b="0" i="0" u="none" strike="noStrike" cap="none" spc="0" baseline="0">
                <a:ln>
                  <a:noFill/>
                </a:ln>
                <a:solidFill>
                  <a:srgbClr val="000000"/>
                </a:solidFill>
                <a:uFillTx/>
                <a:latin typeface="Calibri"/>
                <a:ea typeface="Calibri"/>
                <a:cs typeface="Calibri"/>
                <a:sym typeface="Calibri"/>
              </a:defRPr>
            </a:lvl9pPr>
          </a:lstStyle>
          <a:p>
            <a:r>
              <a:rPr lang="en-US" sz="2800" b="1" dirty="0">
                <a:latin typeface="Arial" panose="020B0604020202020204" pitchFamily="34" charset="0"/>
                <a:cs typeface="Arial" panose="020B0604020202020204" pitchFamily="34" charset="0"/>
              </a:rPr>
              <a:t>GWAS</a:t>
            </a: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pPr lvl="5"/>
            <a:endParaRPr lang="en-US" sz="1000" dirty="0">
              <a:latin typeface="Arial" panose="020B0604020202020204" pitchFamily="34" charset="0"/>
              <a:cs typeface="Arial" panose="020B0604020202020204" pitchFamily="34" charset="0"/>
            </a:endParaRPr>
          </a:p>
          <a:p>
            <a:pPr lvl="5"/>
            <a:endParaRPr lang="en-US" sz="1000" dirty="0">
              <a:latin typeface="Arial" panose="020B0604020202020204" pitchFamily="34" charset="0"/>
              <a:cs typeface="Arial" panose="020B0604020202020204" pitchFamily="34" charset="0"/>
            </a:endParaRPr>
          </a:p>
          <a:p>
            <a:pPr lvl="5"/>
            <a:endParaRPr lang="en-US" sz="1000" dirty="0">
              <a:latin typeface="Arial" panose="020B0604020202020204" pitchFamily="34" charset="0"/>
              <a:cs typeface="Arial" panose="020B0604020202020204" pitchFamily="34" charset="0"/>
            </a:endParaRPr>
          </a:p>
          <a:p>
            <a:pPr lvl="5"/>
            <a:endParaRPr lang="en-US" sz="1000" dirty="0">
              <a:latin typeface="Arial" panose="020B0604020202020204" pitchFamily="34" charset="0"/>
              <a:cs typeface="Arial" panose="020B0604020202020204" pitchFamily="34" charset="0"/>
            </a:endParaRPr>
          </a:p>
          <a:p>
            <a:pPr lvl="5"/>
            <a:endParaRPr lang="en-US" sz="1051" dirty="0">
              <a:latin typeface="Arial" panose="020B0604020202020204" pitchFamily="34" charset="0"/>
              <a:cs typeface="Arial" panose="020B0604020202020204" pitchFamily="34" charset="0"/>
            </a:endParaRPr>
          </a:p>
        </p:txBody>
      </p:sp>
      <p:pic>
        <p:nvPicPr>
          <p:cNvPr id="6" name="Picture 5" descr="A red and blue circle with arrows&#10;&#10;Description automatically generated">
            <a:extLst>
              <a:ext uri="{FF2B5EF4-FFF2-40B4-BE49-F238E27FC236}">
                <a16:creationId xmlns:a16="http://schemas.microsoft.com/office/drawing/2014/main" id="{9C878208-9E35-8414-6CC8-8963E42337B6}"/>
              </a:ext>
            </a:extLst>
          </p:cNvPr>
          <p:cNvPicPr>
            <a:picLocks noChangeAspect="1"/>
          </p:cNvPicPr>
          <p:nvPr/>
        </p:nvPicPr>
        <p:blipFill rotWithShape="1">
          <a:blip r:embed="rId3"/>
          <a:srcRect r="56307"/>
          <a:stretch/>
        </p:blipFill>
        <p:spPr>
          <a:xfrm>
            <a:off x="3064191" y="4159981"/>
            <a:ext cx="2385651" cy="2152222"/>
          </a:xfrm>
          <a:prstGeom prst="rect">
            <a:avLst/>
          </a:prstGeom>
        </p:spPr>
      </p:pic>
      <p:pic>
        <p:nvPicPr>
          <p:cNvPr id="7" name="Picture 6" descr="A red and blue circle with arrows&#10;&#10;Description automatically generated">
            <a:extLst>
              <a:ext uri="{FF2B5EF4-FFF2-40B4-BE49-F238E27FC236}">
                <a16:creationId xmlns:a16="http://schemas.microsoft.com/office/drawing/2014/main" id="{E07CB3A4-B5E4-2985-2FF3-BB002C716D9A}"/>
              </a:ext>
            </a:extLst>
          </p:cNvPr>
          <p:cNvPicPr>
            <a:picLocks noChangeAspect="1"/>
          </p:cNvPicPr>
          <p:nvPr/>
        </p:nvPicPr>
        <p:blipFill rotWithShape="1">
          <a:blip r:embed="rId3"/>
          <a:srcRect l="55544"/>
          <a:stretch/>
        </p:blipFill>
        <p:spPr>
          <a:xfrm>
            <a:off x="8308446" y="4212720"/>
            <a:ext cx="2427307" cy="2152223"/>
          </a:xfrm>
          <a:prstGeom prst="rect">
            <a:avLst/>
          </a:prstGeom>
        </p:spPr>
      </p:pic>
      <p:sp>
        <p:nvSpPr>
          <p:cNvPr id="4" name="TextBox 3">
            <a:extLst>
              <a:ext uri="{FF2B5EF4-FFF2-40B4-BE49-F238E27FC236}">
                <a16:creationId xmlns:a16="http://schemas.microsoft.com/office/drawing/2014/main" id="{B00B0883-1A6A-3CCA-C7B8-C9A559355A5C}"/>
              </a:ext>
            </a:extLst>
          </p:cNvPr>
          <p:cNvSpPr txBox="1"/>
          <p:nvPr/>
        </p:nvSpPr>
        <p:spPr>
          <a:xfrm>
            <a:off x="525847" y="4893611"/>
            <a:ext cx="6096000" cy="400110"/>
          </a:xfrm>
          <a:prstGeom prst="rect">
            <a:avLst/>
          </a:prstGeom>
          <a:noFill/>
        </p:spPr>
        <p:txBody>
          <a:bodyPr wrap="square">
            <a:spAutoFit/>
          </a:bodyPr>
          <a:lstStyle/>
          <a:p>
            <a:r>
              <a:rPr lang="en-US" sz="2000" b="1" dirty="0">
                <a:latin typeface="Arial" panose="020B0604020202020204" pitchFamily="34" charset="0"/>
                <a:cs typeface="Arial" panose="020B0604020202020204" pitchFamily="34" charset="0"/>
              </a:rPr>
              <a:t>GWAS Framework</a:t>
            </a:r>
            <a:endParaRPr lang="en-US" sz="2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9A56A712-6072-32E1-9FF3-261E2E927C65}"/>
              </a:ext>
            </a:extLst>
          </p:cNvPr>
          <p:cNvSpPr txBox="1"/>
          <p:nvPr/>
        </p:nvSpPr>
        <p:spPr>
          <a:xfrm>
            <a:off x="5757694" y="4893611"/>
            <a:ext cx="6096000" cy="400110"/>
          </a:xfrm>
          <a:prstGeom prst="rect">
            <a:avLst/>
          </a:prstGeom>
          <a:noFill/>
        </p:spPr>
        <p:txBody>
          <a:bodyPr wrap="square">
            <a:spAutoFit/>
          </a:bodyPr>
          <a:lstStyle/>
          <a:p>
            <a:r>
              <a:rPr lang="en-US" sz="2000" b="1" dirty="0" err="1">
                <a:latin typeface="Arial" panose="020B0604020202020204" pitchFamily="34" charset="0"/>
                <a:cs typeface="Arial" panose="020B0604020202020204" pitchFamily="34" charset="0"/>
              </a:rPr>
              <a:t>PheWAS</a:t>
            </a:r>
            <a:r>
              <a:rPr lang="en-US" sz="2000" b="1" dirty="0">
                <a:latin typeface="Arial" panose="020B0604020202020204" pitchFamily="34" charset="0"/>
                <a:cs typeface="Arial" panose="020B0604020202020204" pitchFamily="34" charset="0"/>
              </a:rPr>
              <a:t> Framework</a:t>
            </a:r>
            <a:endParaRPr lang="en-US" sz="2000" dirty="0">
              <a:latin typeface="Arial" panose="020B0604020202020204" pitchFamily="34" charset="0"/>
              <a:cs typeface="Arial" panose="020B0604020202020204" pitchFamily="34" charset="0"/>
            </a:endParaRPr>
          </a:p>
        </p:txBody>
      </p:sp>
      <p:sp>
        <p:nvSpPr>
          <p:cNvPr id="23" name="Subtitle 2">
            <a:extLst>
              <a:ext uri="{FF2B5EF4-FFF2-40B4-BE49-F238E27FC236}">
                <a16:creationId xmlns:a16="http://schemas.microsoft.com/office/drawing/2014/main" id="{D3340045-17FB-C176-81FE-CD7A1282BEE5}"/>
              </a:ext>
            </a:extLst>
          </p:cNvPr>
          <p:cNvSpPr txBox="1">
            <a:spLocks/>
          </p:cNvSpPr>
          <p:nvPr/>
        </p:nvSpPr>
        <p:spPr>
          <a:xfrm>
            <a:off x="338306" y="502750"/>
            <a:ext cx="10759185"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Genotype-phenotype correlation analysis frameworks</a:t>
            </a:r>
          </a:p>
        </p:txBody>
      </p:sp>
    </p:spTree>
    <p:extLst>
      <p:ext uri="{BB962C8B-B14F-4D97-AF65-F5344CB8AC3E}">
        <p14:creationId xmlns:p14="http://schemas.microsoft.com/office/powerpoint/2010/main" val="6068571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BA1C55A6-0781-F0C3-9A00-4B5600F627B1}"/>
              </a:ext>
            </a:extLst>
          </p:cNvPr>
          <p:cNvSpPr txBox="1">
            <a:spLocks/>
          </p:cNvSpPr>
          <p:nvPr/>
        </p:nvSpPr>
        <p:spPr>
          <a:xfrm>
            <a:off x="475175" y="383348"/>
            <a:ext cx="1007790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Genetic Architecture of LDL-C (GWAS on LDL-C)</a:t>
            </a:r>
          </a:p>
        </p:txBody>
      </p:sp>
      <p:sp>
        <p:nvSpPr>
          <p:cNvPr id="5" name="TextBox 4">
            <a:extLst>
              <a:ext uri="{FF2B5EF4-FFF2-40B4-BE49-F238E27FC236}">
                <a16:creationId xmlns:a16="http://schemas.microsoft.com/office/drawing/2014/main" id="{7DACC176-8DB4-D19D-B835-AB7C90D39D1B}"/>
              </a:ext>
            </a:extLst>
          </p:cNvPr>
          <p:cNvSpPr txBox="1"/>
          <p:nvPr/>
        </p:nvSpPr>
        <p:spPr>
          <a:xfrm>
            <a:off x="6265514" y="1363258"/>
            <a:ext cx="5603757" cy="3539430"/>
          </a:xfrm>
          <a:prstGeom prst="rect">
            <a:avLst/>
          </a:prstGeom>
          <a:noFill/>
        </p:spPr>
        <p:txBody>
          <a:bodyPr wrap="square">
            <a:spAutoFit/>
          </a:bodyPr>
          <a:lstStyle/>
          <a:p>
            <a:r>
              <a:rPr lang="en-US" sz="2400" b="1" dirty="0"/>
              <a:t>Why LDL-C:</a:t>
            </a:r>
          </a:p>
          <a:p>
            <a:endParaRPr lang="en-US" sz="2000" b="1" dirty="0"/>
          </a:p>
          <a:p>
            <a:r>
              <a:rPr lang="en-US" sz="2000" b="1" dirty="0"/>
              <a:t>40-50% </a:t>
            </a:r>
            <a:r>
              <a:rPr lang="en-US" sz="2000" dirty="0"/>
              <a:t>heritable</a:t>
            </a:r>
          </a:p>
          <a:p>
            <a:endParaRPr lang="en-US" sz="2000" dirty="0"/>
          </a:p>
          <a:p>
            <a:r>
              <a:rPr lang="en-US" sz="2000" b="1" dirty="0"/>
              <a:t>Less complex </a:t>
            </a:r>
            <a:r>
              <a:rPr lang="en-US" sz="2000" dirty="0"/>
              <a:t>genetic architecture than traits such as height or BMI</a:t>
            </a:r>
          </a:p>
          <a:p>
            <a:endParaRPr lang="en-US" sz="2000" dirty="0"/>
          </a:p>
          <a:p>
            <a:r>
              <a:rPr lang="en-US" sz="2000" b="1" dirty="0"/>
              <a:t>More complex </a:t>
            </a:r>
            <a:r>
              <a:rPr lang="en-US" sz="2000" dirty="0"/>
              <a:t>than </a:t>
            </a:r>
            <a:r>
              <a:rPr lang="en-US" sz="2000" dirty="0" err="1"/>
              <a:t>Mandelian</a:t>
            </a:r>
            <a:r>
              <a:rPr lang="en-US" sz="2000" dirty="0"/>
              <a:t> traits such as sickle cell anemia or freckles</a:t>
            </a:r>
          </a:p>
          <a:p>
            <a:endParaRPr lang="en-US" sz="2000" dirty="0"/>
          </a:p>
          <a:p>
            <a:r>
              <a:rPr lang="en-US" sz="2000" dirty="0"/>
              <a:t>Extensively studied (good for validation)</a:t>
            </a:r>
          </a:p>
        </p:txBody>
      </p:sp>
      <p:pic>
        <p:nvPicPr>
          <p:cNvPr id="6" name="Picture 2" descr="Fig. 3">
            <a:extLst>
              <a:ext uri="{FF2B5EF4-FFF2-40B4-BE49-F238E27FC236}">
                <a16:creationId xmlns:a16="http://schemas.microsoft.com/office/drawing/2014/main" id="{D85B6162-F2F6-4074-2DC9-A551EB51F3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175" y="1019555"/>
            <a:ext cx="5015215" cy="4818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10441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ig. 3">
            <a:extLst>
              <a:ext uri="{FF2B5EF4-FFF2-40B4-BE49-F238E27FC236}">
                <a16:creationId xmlns:a16="http://schemas.microsoft.com/office/drawing/2014/main" id="{3140F560-6DF3-0942-2173-93561388F6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868" y="0"/>
            <a:ext cx="71374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Subtitle 2">
            <a:extLst>
              <a:ext uri="{FF2B5EF4-FFF2-40B4-BE49-F238E27FC236}">
                <a16:creationId xmlns:a16="http://schemas.microsoft.com/office/drawing/2014/main" id="{5BD77A92-F867-2CC5-1AC2-C732641F274C}"/>
              </a:ext>
            </a:extLst>
          </p:cNvPr>
          <p:cNvSpPr txBox="1">
            <a:spLocks/>
          </p:cNvSpPr>
          <p:nvPr/>
        </p:nvSpPr>
        <p:spPr>
          <a:xfrm>
            <a:off x="7620000" y="1016000"/>
            <a:ext cx="4194132" cy="165576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Genetic architecture of LDL-C validated in </a:t>
            </a:r>
            <a:r>
              <a:rPr lang="en-US" sz="3600" dirty="0" err="1"/>
              <a:t>AllofUs</a:t>
            </a:r>
            <a:endParaRPr lang="en-US" sz="3600" dirty="0"/>
          </a:p>
        </p:txBody>
      </p:sp>
      <p:sp>
        <p:nvSpPr>
          <p:cNvPr id="4" name="TextBox 3">
            <a:extLst>
              <a:ext uri="{FF2B5EF4-FFF2-40B4-BE49-F238E27FC236}">
                <a16:creationId xmlns:a16="http://schemas.microsoft.com/office/drawing/2014/main" id="{B3B8B4CE-AD10-D1DA-7448-D86F2155AF6B}"/>
              </a:ext>
            </a:extLst>
          </p:cNvPr>
          <p:cNvSpPr txBox="1"/>
          <p:nvPr/>
        </p:nvSpPr>
        <p:spPr>
          <a:xfrm>
            <a:off x="7691480" y="3429000"/>
            <a:ext cx="4194132" cy="1938992"/>
          </a:xfrm>
          <a:prstGeom prst="rect">
            <a:avLst/>
          </a:prstGeom>
          <a:noFill/>
        </p:spPr>
        <p:txBody>
          <a:bodyPr wrap="square">
            <a:spAutoFit/>
          </a:bodyPr>
          <a:lstStyle/>
          <a:p>
            <a:r>
              <a:rPr lang="en-US" sz="2400" dirty="0"/>
              <a:t>Manhattan plot shows:</a:t>
            </a:r>
          </a:p>
          <a:p>
            <a:r>
              <a:rPr lang="en-US" sz="2400" dirty="0"/>
              <a:t>Robust replication of </a:t>
            </a:r>
            <a:r>
              <a:rPr lang="en-US" sz="2400" b="1" dirty="0"/>
              <a:t>20</a:t>
            </a:r>
            <a:r>
              <a:rPr lang="en-US" sz="2400" dirty="0"/>
              <a:t> well-established LDL-C genetic loci among </a:t>
            </a:r>
            <a:r>
              <a:rPr lang="en-US" sz="2400" b="1" dirty="0"/>
              <a:t>91,749 </a:t>
            </a:r>
            <a:r>
              <a:rPr lang="en-US" sz="2400" dirty="0"/>
              <a:t>individuals with 1 or more LDL-C measurements.</a:t>
            </a:r>
          </a:p>
        </p:txBody>
      </p:sp>
    </p:spTree>
    <p:extLst>
      <p:ext uri="{BB962C8B-B14F-4D97-AF65-F5344CB8AC3E}">
        <p14:creationId xmlns:p14="http://schemas.microsoft.com/office/powerpoint/2010/main" val="18097095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Fig. 3">
            <a:extLst>
              <a:ext uri="{FF2B5EF4-FFF2-40B4-BE49-F238E27FC236}">
                <a16:creationId xmlns:a16="http://schemas.microsoft.com/office/drawing/2014/main" id="{8C6FBA86-8604-DF85-C4D5-BAE6A5E1621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989" t="5858" r="22631" b="40202"/>
          <a:stretch/>
        </p:blipFill>
        <p:spPr bwMode="auto">
          <a:xfrm>
            <a:off x="0" y="0"/>
            <a:ext cx="6913417" cy="671229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9334AC4-F038-0A0F-478E-AFBE7712F177}"/>
              </a:ext>
            </a:extLst>
          </p:cNvPr>
          <p:cNvSpPr txBox="1"/>
          <p:nvPr/>
        </p:nvSpPr>
        <p:spPr>
          <a:xfrm>
            <a:off x="6913417" y="1486769"/>
            <a:ext cx="4821383" cy="3416320"/>
          </a:xfrm>
          <a:prstGeom prst="rect">
            <a:avLst/>
          </a:prstGeom>
          <a:noFill/>
        </p:spPr>
        <p:txBody>
          <a:bodyPr wrap="square">
            <a:spAutoFit/>
          </a:bodyPr>
          <a:lstStyle/>
          <a:p>
            <a:endParaRPr lang="en-US" sz="2400" dirty="0"/>
          </a:p>
          <a:p>
            <a:r>
              <a:rPr lang="en-US" sz="2400" dirty="0"/>
              <a:t>X-axis: NHLBI </a:t>
            </a:r>
            <a:r>
              <a:rPr lang="en-US" sz="2400" dirty="0" err="1"/>
              <a:t>TOPMed</a:t>
            </a:r>
            <a:r>
              <a:rPr lang="en-US" sz="2400" dirty="0"/>
              <a:t> LDL-C GWAS Y-axis: All of Us LDL-C GWAS</a:t>
            </a:r>
          </a:p>
          <a:p>
            <a:endParaRPr lang="en-US" sz="2400" dirty="0"/>
          </a:p>
          <a:p>
            <a:r>
              <a:rPr lang="en-US" sz="2400" b="1" dirty="0"/>
              <a:t>194</a:t>
            </a:r>
            <a:r>
              <a:rPr lang="en-US" sz="2400" dirty="0"/>
              <a:t> independent variants that reached genome-wide significance in NHLBI </a:t>
            </a:r>
            <a:r>
              <a:rPr lang="en-US" sz="2400" dirty="0" err="1"/>
              <a:t>TOPMed</a:t>
            </a:r>
            <a:r>
              <a:rPr lang="en-US" sz="2400" dirty="0"/>
              <a:t>.</a:t>
            </a:r>
          </a:p>
          <a:p>
            <a:endParaRPr lang="en-US" sz="2400" dirty="0"/>
          </a:p>
          <a:p>
            <a:r>
              <a:rPr lang="en-US" sz="2400" dirty="0"/>
              <a:t>(window size: 250 kb; r2: 0.5)</a:t>
            </a:r>
          </a:p>
        </p:txBody>
      </p:sp>
      <p:sp>
        <p:nvSpPr>
          <p:cNvPr id="3" name="TextBox 2">
            <a:extLst>
              <a:ext uri="{FF2B5EF4-FFF2-40B4-BE49-F238E27FC236}">
                <a16:creationId xmlns:a16="http://schemas.microsoft.com/office/drawing/2014/main" id="{8DB916F9-87CE-934C-0612-C6C6C8D124D8}"/>
              </a:ext>
            </a:extLst>
          </p:cNvPr>
          <p:cNvSpPr txBox="1"/>
          <p:nvPr/>
        </p:nvSpPr>
        <p:spPr>
          <a:xfrm>
            <a:off x="6913417" y="431862"/>
            <a:ext cx="4821383" cy="1200329"/>
          </a:xfrm>
          <a:prstGeom prst="rect">
            <a:avLst/>
          </a:prstGeom>
          <a:noFill/>
        </p:spPr>
        <p:txBody>
          <a:bodyPr wrap="square">
            <a:spAutoFit/>
          </a:bodyPr>
          <a:lstStyle/>
          <a:p>
            <a:r>
              <a:rPr lang="en-US" sz="3600" dirty="0"/>
              <a:t>Effect size estimate (β) comparison:</a:t>
            </a:r>
          </a:p>
        </p:txBody>
      </p:sp>
    </p:spTree>
    <p:extLst>
      <p:ext uri="{BB962C8B-B14F-4D97-AF65-F5344CB8AC3E}">
        <p14:creationId xmlns:p14="http://schemas.microsoft.com/office/powerpoint/2010/main" val="16937386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B1BA560-6C8F-E35D-F26A-E52D90049D50}"/>
              </a:ext>
            </a:extLst>
          </p:cNvPr>
          <p:cNvSpPr txBox="1"/>
          <p:nvPr/>
        </p:nvSpPr>
        <p:spPr>
          <a:xfrm>
            <a:off x="6740466" y="2094012"/>
            <a:ext cx="5162775" cy="2677656"/>
          </a:xfrm>
          <a:prstGeom prst="rect">
            <a:avLst/>
          </a:prstGeom>
          <a:noFill/>
        </p:spPr>
        <p:txBody>
          <a:bodyPr wrap="square">
            <a:spAutoFit/>
          </a:bodyPr>
          <a:lstStyle/>
          <a:p>
            <a:r>
              <a:rPr lang="en-US" sz="2400" b="0" i="0" dirty="0">
                <a:solidFill>
                  <a:srgbClr val="1F1F1F"/>
                </a:solidFill>
                <a:effectLst/>
                <a:highlight>
                  <a:srgbClr val="FFFFFF"/>
                </a:highlight>
                <a:latin typeface="Arial" panose="020B0604020202020204" pitchFamily="34" charset="0"/>
                <a:cs typeface="Arial" panose="020B0604020202020204" pitchFamily="34" charset="0"/>
              </a:rPr>
              <a:t>A complex of highly immunogenic glycoprotein antigens found on the surface of red blood cells (RBC), vasculature endothelial cells, alveolar epithelial cells, collecting tubules of the kidney, and on the surface of Purkinje cells in the brain.</a:t>
            </a:r>
          </a:p>
        </p:txBody>
      </p:sp>
      <p:pic>
        <p:nvPicPr>
          <p:cNvPr id="1026" name="Picture 2" descr="The duffy blood group system | The Biomedical Scientist ...">
            <a:extLst>
              <a:ext uri="{FF2B5EF4-FFF2-40B4-BE49-F238E27FC236}">
                <a16:creationId xmlns:a16="http://schemas.microsoft.com/office/drawing/2014/main" id="{981F795D-A050-0642-590C-0F24F64C56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5693" y="1393299"/>
            <a:ext cx="5895926" cy="368495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Fig. 4">
            <a:extLst>
              <a:ext uri="{FF2B5EF4-FFF2-40B4-BE49-F238E27FC236}">
                <a16:creationId xmlns:a16="http://schemas.microsoft.com/office/drawing/2014/main" id="{4174BA3D-ABE6-A515-7625-435F255DCA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5115594"/>
            <a:ext cx="1385455" cy="1742406"/>
          </a:xfrm>
          <a:prstGeom prst="rect">
            <a:avLst/>
          </a:prstGeom>
          <a:noFill/>
          <a:extLst>
            <a:ext uri="{909E8E84-426E-40DD-AFC4-6F175D3DCCD1}">
              <a14:hiddenFill xmlns:a14="http://schemas.microsoft.com/office/drawing/2010/main">
                <a:solidFill>
                  <a:srgbClr val="FFFFFF"/>
                </a:solidFill>
              </a14:hiddenFill>
            </a:ext>
          </a:extLst>
        </p:spPr>
      </p:pic>
      <p:sp>
        <p:nvSpPr>
          <p:cNvPr id="9" name="Subtitle 2">
            <a:extLst>
              <a:ext uri="{FF2B5EF4-FFF2-40B4-BE49-F238E27FC236}">
                <a16:creationId xmlns:a16="http://schemas.microsoft.com/office/drawing/2014/main" id="{425FAFF1-717F-2938-EAFC-55EF30F12DD1}"/>
              </a:ext>
            </a:extLst>
          </p:cNvPr>
          <p:cNvSpPr txBox="1">
            <a:spLocks/>
          </p:cNvSpPr>
          <p:nvPr/>
        </p:nvSpPr>
        <p:spPr>
          <a:xfrm>
            <a:off x="534915" y="430571"/>
            <a:ext cx="10804118"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200" i="0" dirty="0" err="1">
                <a:solidFill>
                  <a:srgbClr val="1F1F1F"/>
                </a:solidFill>
                <a:effectLst/>
                <a:highlight>
                  <a:srgbClr val="FFFFFF"/>
                </a:highlight>
                <a:latin typeface="Arial" panose="020B0604020202020204" pitchFamily="34" charset="0"/>
                <a:cs typeface="Arial" panose="020B0604020202020204" pitchFamily="34" charset="0"/>
              </a:rPr>
              <a:t>PheWAS</a:t>
            </a:r>
            <a:r>
              <a:rPr lang="en-US" sz="3200" i="0" dirty="0">
                <a:solidFill>
                  <a:srgbClr val="1F1F1F"/>
                </a:solidFill>
                <a:effectLst/>
                <a:highlight>
                  <a:srgbClr val="FFFFFF"/>
                </a:highlight>
                <a:latin typeface="Arial" panose="020B0604020202020204" pitchFamily="34" charset="0"/>
                <a:cs typeface="Arial" panose="020B0604020202020204" pitchFamily="34" charset="0"/>
              </a:rPr>
              <a:t> on the Duffy blood group locus</a:t>
            </a:r>
            <a:endParaRPr lang="en-US" sz="2000" dirty="0"/>
          </a:p>
          <a:p>
            <a:pPr marL="0" indent="0">
              <a:buNone/>
            </a:pPr>
            <a:endParaRPr lang="en-US" sz="3600" dirty="0"/>
          </a:p>
        </p:txBody>
      </p:sp>
      <p:sp>
        <p:nvSpPr>
          <p:cNvPr id="4" name="TextBox 3">
            <a:extLst>
              <a:ext uri="{FF2B5EF4-FFF2-40B4-BE49-F238E27FC236}">
                <a16:creationId xmlns:a16="http://schemas.microsoft.com/office/drawing/2014/main" id="{81EC0800-51A4-D627-C801-DDEF556E18EF}"/>
              </a:ext>
            </a:extLst>
          </p:cNvPr>
          <p:cNvSpPr txBox="1"/>
          <p:nvPr/>
        </p:nvSpPr>
        <p:spPr>
          <a:xfrm>
            <a:off x="6740466" y="1682696"/>
            <a:ext cx="6100996" cy="477054"/>
          </a:xfrm>
          <a:prstGeom prst="rect">
            <a:avLst/>
          </a:prstGeom>
          <a:noFill/>
        </p:spPr>
        <p:txBody>
          <a:bodyPr wrap="square">
            <a:spAutoFit/>
          </a:bodyPr>
          <a:lstStyle/>
          <a:p>
            <a:r>
              <a:rPr lang="en-US" sz="2500" b="1" i="0" dirty="0">
                <a:solidFill>
                  <a:srgbClr val="1F1F1F"/>
                </a:solidFill>
                <a:effectLst/>
                <a:highlight>
                  <a:srgbClr val="FFFFFF"/>
                </a:highlight>
                <a:latin typeface="Arial" panose="020B0604020202020204" pitchFamily="34" charset="0"/>
                <a:cs typeface="Arial" panose="020B0604020202020204" pitchFamily="34" charset="0"/>
              </a:rPr>
              <a:t>The Duffy blood group system </a:t>
            </a:r>
            <a:endParaRPr lang="en-US" sz="2500" b="1" dirty="0"/>
          </a:p>
        </p:txBody>
      </p:sp>
    </p:spTree>
    <p:extLst>
      <p:ext uri="{BB962C8B-B14F-4D97-AF65-F5344CB8AC3E}">
        <p14:creationId xmlns:p14="http://schemas.microsoft.com/office/powerpoint/2010/main" val="12623209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Fig. 4">
            <a:extLst>
              <a:ext uri="{FF2B5EF4-FFF2-40B4-BE49-F238E27FC236}">
                <a16:creationId xmlns:a16="http://schemas.microsoft.com/office/drawing/2014/main" id="{77A52EB6-8784-FBC3-3946-74772CE9D4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389" y="0"/>
            <a:ext cx="5453063"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8DBCF2E-6A80-B647-4F50-2DD36E9DD674}"/>
              </a:ext>
            </a:extLst>
          </p:cNvPr>
          <p:cNvSpPr txBox="1"/>
          <p:nvPr/>
        </p:nvSpPr>
        <p:spPr>
          <a:xfrm>
            <a:off x="6814072" y="516136"/>
            <a:ext cx="5162775" cy="1200329"/>
          </a:xfrm>
          <a:prstGeom prst="rect">
            <a:avLst/>
          </a:prstGeom>
          <a:noFill/>
        </p:spPr>
        <p:txBody>
          <a:bodyPr wrap="square">
            <a:spAutoFit/>
          </a:bodyPr>
          <a:lstStyle/>
          <a:p>
            <a:r>
              <a:rPr lang="en-US" sz="3600" dirty="0"/>
              <a:t>Genotype-by-phenotype associations</a:t>
            </a:r>
          </a:p>
        </p:txBody>
      </p:sp>
      <p:sp>
        <p:nvSpPr>
          <p:cNvPr id="5" name="TextBox 4">
            <a:extLst>
              <a:ext uri="{FF2B5EF4-FFF2-40B4-BE49-F238E27FC236}">
                <a16:creationId xmlns:a16="http://schemas.microsoft.com/office/drawing/2014/main" id="{A8113E50-DA93-A88E-C17C-923C9C6CFD28}"/>
              </a:ext>
            </a:extLst>
          </p:cNvPr>
          <p:cNvSpPr txBox="1"/>
          <p:nvPr/>
        </p:nvSpPr>
        <p:spPr>
          <a:xfrm>
            <a:off x="6814072" y="3429000"/>
            <a:ext cx="4434205" cy="1323439"/>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AFR (n = 34,037, MAF = 0.82) </a:t>
            </a:r>
          </a:p>
          <a:p>
            <a:r>
              <a:rPr lang="en-US" sz="2000" dirty="0">
                <a:latin typeface="Arial" panose="020B0604020202020204" pitchFamily="34" charset="0"/>
                <a:cs typeface="Arial" panose="020B0604020202020204" pitchFamily="34" charset="0"/>
              </a:rPr>
              <a:t>AMR (n = 28,901, MAF = 0.10)</a:t>
            </a:r>
          </a:p>
          <a:p>
            <a:r>
              <a:rPr lang="en-US" sz="2000" dirty="0">
                <a:latin typeface="Arial" panose="020B0604020202020204" pitchFamily="34" charset="0"/>
                <a:cs typeface="Arial" panose="020B0604020202020204" pitchFamily="34" charset="0"/>
              </a:rPr>
              <a:t>EAS (n = 32,55, MAF = 0.003)</a:t>
            </a:r>
          </a:p>
          <a:p>
            <a:r>
              <a:rPr lang="en-US" sz="2000" dirty="0">
                <a:latin typeface="Arial" panose="020B0604020202020204" pitchFamily="34" charset="0"/>
                <a:cs typeface="Arial" panose="020B0604020202020204" pitchFamily="34" charset="0"/>
              </a:rPr>
              <a:t>EUR (n = 101,613, MAF = 0.007).</a:t>
            </a:r>
          </a:p>
        </p:txBody>
      </p:sp>
      <p:sp>
        <p:nvSpPr>
          <p:cNvPr id="4" name="TextBox 3">
            <a:extLst>
              <a:ext uri="{FF2B5EF4-FFF2-40B4-BE49-F238E27FC236}">
                <a16:creationId xmlns:a16="http://schemas.microsoft.com/office/drawing/2014/main" id="{BB498106-F27E-80E3-FC15-3EABA4467833}"/>
              </a:ext>
            </a:extLst>
          </p:cNvPr>
          <p:cNvSpPr txBox="1"/>
          <p:nvPr/>
        </p:nvSpPr>
        <p:spPr>
          <a:xfrm>
            <a:off x="6814072" y="2578241"/>
            <a:ext cx="5377927" cy="830997"/>
          </a:xfrm>
          <a:prstGeom prst="rect">
            <a:avLst/>
          </a:prstGeom>
          <a:noFill/>
        </p:spPr>
        <p:txBody>
          <a:bodyPr wrap="square">
            <a:spAutoFit/>
          </a:bodyPr>
          <a:lstStyle/>
          <a:p>
            <a:r>
              <a:rPr lang="en-US" sz="2400" b="1" i="0" dirty="0">
                <a:solidFill>
                  <a:srgbClr val="222222"/>
                </a:solidFill>
                <a:effectLst/>
                <a:highlight>
                  <a:srgbClr val="FFFFFF"/>
                </a:highlight>
                <a:latin typeface="Harding"/>
              </a:rPr>
              <a:t>Phenome-wide associations of the Duffy blood group locus (</a:t>
            </a:r>
            <a:r>
              <a:rPr lang="en-US" sz="2400" b="1" i="0" dirty="0">
                <a:solidFill>
                  <a:srgbClr val="006699"/>
                </a:solidFill>
                <a:effectLst/>
                <a:highlight>
                  <a:srgbClr val="FFFFFF"/>
                </a:highlight>
                <a:latin typeface="Harding"/>
                <a:hlinkClick r:id="rId4"/>
              </a:rPr>
              <a:t>rs2814778</a:t>
            </a:r>
            <a:r>
              <a:rPr lang="en-US" sz="2400" b="1" i="0" dirty="0">
                <a:solidFill>
                  <a:srgbClr val="222222"/>
                </a:solidFill>
                <a:effectLst/>
                <a:highlight>
                  <a:srgbClr val="FFFFFF"/>
                </a:highlight>
                <a:latin typeface="Harding"/>
              </a:rPr>
              <a:t>, </a:t>
            </a:r>
            <a:r>
              <a:rPr lang="en-US" sz="2400" b="1" i="1" dirty="0">
                <a:solidFill>
                  <a:srgbClr val="222222"/>
                </a:solidFill>
                <a:effectLst/>
                <a:highlight>
                  <a:srgbClr val="FFFFFF"/>
                </a:highlight>
                <a:latin typeface="Harding"/>
              </a:rPr>
              <a:t>ACKR1</a:t>
            </a:r>
            <a:r>
              <a:rPr lang="en-US" sz="2400" b="1" i="0" dirty="0">
                <a:solidFill>
                  <a:srgbClr val="222222"/>
                </a:solidFill>
                <a:effectLst/>
                <a:highlight>
                  <a:srgbClr val="FFFFFF"/>
                </a:highlight>
                <a:latin typeface="Harding"/>
              </a:rPr>
              <a:t>).</a:t>
            </a:r>
            <a:endParaRPr lang="en-US" sz="2400" dirty="0"/>
          </a:p>
        </p:txBody>
      </p:sp>
      <p:sp>
        <p:nvSpPr>
          <p:cNvPr id="7" name="TextBox 6">
            <a:extLst>
              <a:ext uri="{FF2B5EF4-FFF2-40B4-BE49-F238E27FC236}">
                <a16:creationId xmlns:a16="http://schemas.microsoft.com/office/drawing/2014/main" id="{9B1BA560-6C8F-E35D-F26A-E52D90049D50}"/>
              </a:ext>
            </a:extLst>
          </p:cNvPr>
          <p:cNvSpPr txBox="1"/>
          <p:nvPr/>
        </p:nvSpPr>
        <p:spPr>
          <a:xfrm>
            <a:off x="6814072" y="5141348"/>
            <a:ext cx="5162775" cy="646331"/>
          </a:xfrm>
          <a:prstGeom prst="rect">
            <a:avLst/>
          </a:prstGeom>
          <a:noFill/>
        </p:spPr>
        <p:txBody>
          <a:bodyPr wrap="square">
            <a:spAutoFit/>
          </a:bodyPr>
          <a:lstStyle/>
          <a:p>
            <a:r>
              <a:rPr lang="en-US" dirty="0">
                <a:solidFill>
                  <a:srgbClr val="1F1F1F"/>
                </a:solidFill>
                <a:highlight>
                  <a:srgbClr val="FFFFFF"/>
                </a:highlight>
                <a:latin typeface="Arial" panose="020B0604020202020204" pitchFamily="34" charset="0"/>
                <a:cs typeface="Arial" panose="020B0604020202020204" pitchFamily="34" charset="0"/>
              </a:rPr>
              <a:t>Strong associations with hematological phenotypes are observed, reassuringly.</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80720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B0CF8D3C-D95F-C303-4B48-8FF210E08B3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35624" y="4460535"/>
            <a:ext cx="2619521" cy="205632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9AB48597-6D60-0364-A909-F2B6D8BFECAE}"/>
              </a:ext>
            </a:extLst>
          </p:cNvPr>
          <p:cNvPicPr>
            <a:picLocks noChangeAspect="1"/>
          </p:cNvPicPr>
          <p:nvPr/>
        </p:nvPicPr>
        <p:blipFill>
          <a:blip r:embed="rId3"/>
          <a:stretch>
            <a:fillRect/>
          </a:stretch>
        </p:blipFill>
        <p:spPr>
          <a:xfrm>
            <a:off x="5881141" y="648825"/>
            <a:ext cx="5227846" cy="3685631"/>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AE0A173B-B741-F0DC-B907-4CCAC33690B0}"/>
              </a:ext>
            </a:extLst>
          </p:cNvPr>
          <p:cNvPicPr>
            <a:picLocks noChangeAspect="1"/>
          </p:cNvPicPr>
          <p:nvPr/>
        </p:nvPicPr>
        <p:blipFill>
          <a:blip r:embed="rId4"/>
          <a:stretch>
            <a:fillRect/>
          </a:stretch>
        </p:blipFill>
        <p:spPr>
          <a:xfrm>
            <a:off x="4580844" y="4664091"/>
            <a:ext cx="3438142" cy="1710475"/>
          </a:xfrm>
          <a:prstGeom prst="rect">
            <a:avLst/>
          </a:prstGeom>
        </p:spPr>
      </p:pic>
      <p:pic>
        <p:nvPicPr>
          <p:cNvPr id="8" name="Picture 7" descr="A screenshot of a website&#10;&#10;Description automatically generated">
            <a:extLst>
              <a:ext uri="{FF2B5EF4-FFF2-40B4-BE49-F238E27FC236}">
                <a16:creationId xmlns:a16="http://schemas.microsoft.com/office/drawing/2014/main" id="{3DA7304A-5286-0016-43FE-4868720C7676}"/>
              </a:ext>
            </a:extLst>
          </p:cNvPr>
          <p:cNvPicPr>
            <a:picLocks noChangeAspect="1"/>
          </p:cNvPicPr>
          <p:nvPr/>
        </p:nvPicPr>
        <p:blipFill>
          <a:blip r:embed="rId5"/>
          <a:stretch>
            <a:fillRect/>
          </a:stretch>
        </p:blipFill>
        <p:spPr>
          <a:xfrm>
            <a:off x="8018986" y="4771820"/>
            <a:ext cx="3622026" cy="1602746"/>
          </a:xfrm>
          <a:prstGeom prst="rect">
            <a:avLst/>
          </a:prstGeom>
        </p:spPr>
      </p:pic>
      <p:sp>
        <p:nvSpPr>
          <p:cNvPr id="3" name="Subtitle 2">
            <a:extLst>
              <a:ext uri="{FF2B5EF4-FFF2-40B4-BE49-F238E27FC236}">
                <a16:creationId xmlns:a16="http://schemas.microsoft.com/office/drawing/2014/main" id="{1A45E47E-2A6C-4063-2477-5D856D466860}"/>
              </a:ext>
            </a:extLst>
          </p:cNvPr>
          <p:cNvSpPr txBox="1">
            <a:spLocks/>
          </p:cNvSpPr>
          <p:nvPr/>
        </p:nvSpPr>
        <p:spPr>
          <a:xfrm>
            <a:off x="794141" y="1366028"/>
            <a:ext cx="4722008"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latin typeface="+mj-lt"/>
                <a:ea typeface="+mj-ea"/>
                <a:cs typeface="+mj-cs"/>
              </a:rPr>
              <a:t>Controversies of the </a:t>
            </a:r>
            <a:r>
              <a:rPr lang="en-US" altLang="zh-CN" sz="3600" dirty="0" err="1">
                <a:latin typeface="+mj-lt"/>
                <a:ea typeface="+mj-ea"/>
                <a:cs typeface="+mj-cs"/>
              </a:rPr>
              <a:t>AllofUs</a:t>
            </a:r>
            <a:r>
              <a:rPr lang="en-US" altLang="zh-CN" sz="3600" dirty="0">
                <a:latin typeface="+mj-lt"/>
                <a:ea typeface="+mj-ea"/>
                <a:cs typeface="+mj-cs"/>
              </a:rPr>
              <a:t> </a:t>
            </a:r>
            <a:r>
              <a:rPr lang="en-US" sz="3600" dirty="0">
                <a:latin typeface="+mj-lt"/>
                <a:ea typeface="+mj-ea"/>
                <a:cs typeface="+mj-cs"/>
              </a:rPr>
              <a:t>genetic diversity representation</a:t>
            </a:r>
          </a:p>
          <a:p>
            <a:pPr marL="0" indent="0">
              <a:buNone/>
            </a:pPr>
            <a:endParaRPr lang="en-US" sz="3600" dirty="0"/>
          </a:p>
        </p:txBody>
      </p:sp>
    </p:spTree>
    <p:extLst>
      <p:ext uri="{BB962C8B-B14F-4D97-AF65-F5344CB8AC3E}">
        <p14:creationId xmlns:p14="http://schemas.microsoft.com/office/powerpoint/2010/main" val="32130535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D01F628-6BF8-7547-FDBB-F022DBEA7B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142" y="1067066"/>
            <a:ext cx="6507861" cy="510235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BF9D8F1-FB8A-3A42-AAD6-2CD11D67BFC5}"/>
              </a:ext>
            </a:extLst>
          </p:cNvPr>
          <p:cNvSpPr txBox="1"/>
          <p:nvPr/>
        </p:nvSpPr>
        <p:spPr>
          <a:xfrm>
            <a:off x="7348036" y="2086333"/>
            <a:ext cx="4500520" cy="3046988"/>
          </a:xfrm>
          <a:prstGeom prst="rect">
            <a:avLst/>
          </a:prstGeom>
          <a:noFill/>
        </p:spPr>
        <p:txBody>
          <a:bodyPr wrap="square">
            <a:spAutoFit/>
          </a:bodyPr>
          <a:lstStyle/>
          <a:p>
            <a:r>
              <a:rPr lang="en-US" sz="2400" b="1" dirty="0">
                <a:effectLst/>
              </a:rPr>
              <a:t>Race</a:t>
            </a:r>
            <a:r>
              <a:rPr lang="en-US" sz="2400" dirty="0">
                <a:effectLst/>
              </a:rPr>
              <a:t> is a social classification based on physical characteristics</a:t>
            </a:r>
          </a:p>
          <a:p>
            <a:endParaRPr lang="en-US" sz="2400" dirty="0"/>
          </a:p>
          <a:p>
            <a:r>
              <a:rPr lang="en-US" sz="2400" b="1" dirty="0"/>
              <a:t>E</a:t>
            </a:r>
            <a:r>
              <a:rPr lang="en-US" sz="2400" b="1" dirty="0">
                <a:effectLst/>
              </a:rPr>
              <a:t>thnicity</a:t>
            </a:r>
            <a:r>
              <a:rPr lang="en-US" sz="2400" dirty="0">
                <a:effectLst/>
              </a:rPr>
              <a:t> refers to cultural identity and heritage</a:t>
            </a:r>
          </a:p>
          <a:p>
            <a:endParaRPr lang="en-US" sz="2400" dirty="0"/>
          </a:p>
          <a:p>
            <a:r>
              <a:rPr lang="en-US" sz="2400" b="1" dirty="0"/>
              <a:t>G</a:t>
            </a:r>
            <a:r>
              <a:rPr lang="en-US" sz="2400" b="1" dirty="0">
                <a:effectLst/>
              </a:rPr>
              <a:t>enetic ancestry </a:t>
            </a:r>
            <a:r>
              <a:rPr lang="en-US" sz="2400" dirty="0">
                <a:effectLst/>
              </a:rPr>
              <a:t>is the lineage traced through one's DNA.</a:t>
            </a:r>
          </a:p>
        </p:txBody>
      </p:sp>
      <p:sp>
        <p:nvSpPr>
          <p:cNvPr id="4" name="Subtitle 2">
            <a:extLst>
              <a:ext uri="{FF2B5EF4-FFF2-40B4-BE49-F238E27FC236}">
                <a16:creationId xmlns:a16="http://schemas.microsoft.com/office/drawing/2014/main" id="{37CAC02C-2818-3AB8-7E47-5756D605389E}"/>
              </a:ext>
            </a:extLst>
          </p:cNvPr>
          <p:cNvSpPr txBox="1">
            <a:spLocks/>
          </p:cNvSpPr>
          <p:nvPr/>
        </p:nvSpPr>
        <p:spPr>
          <a:xfrm>
            <a:off x="361360" y="430571"/>
            <a:ext cx="11487196"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3200" dirty="0" err="1"/>
              <a:t>AllofUs</a:t>
            </a:r>
            <a:r>
              <a:rPr lang="en-US" altLang="zh-CN" sz="3200" dirty="0"/>
              <a:t> has inaccurate representation of race, ethnicity and ancestry</a:t>
            </a:r>
            <a:endParaRPr lang="en-US" sz="3200" dirty="0"/>
          </a:p>
        </p:txBody>
      </p:sp>
    </p:spTree>
    <p:extLst>
      <p:ext uri="{BB962C8B-B14F-4D97-AF65-F5344CB8AC3E}">
        <p14:creationId xmlns:p14="http://schemas.microsoft.com/office/powerpoint/2010/main" val="32459490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Fig. 1">
            <a:extLst>
              <a:ext uri="{FF2B5EF4-FFF2-40B4-BE49-F238E27FC236}">
                <a16:creationId xmlns:a16="http://schemas.microsoft.com/office/drawing/2014/main" id="{0EC220B2-A906-180D-DF8E-2F6C922A49A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3467" y="2291987"/>
            <a:ext cx="10905066" cy="3216995"/>
          </a:xfrm>
          <a:prstGeom prst="rect">
            <a:avLst/>
          </a:prstGeom>
          <a:noFill/>
          <a:extLst>
            <a:ext uri="{909E8E84-426E-40DD-AFC4-6F175D3DCCD1}">
              <a14:hiddenFill xmlns:a14="http://schemas.microsoft.com/office/drawing/2010/main">
                <a:solidFill>
                  <a:srgbClr val="FFFFFF"/>
                </a:solidFill>
              </a14:hiddenFill>
            </a:ext>
          </a:extLst>
        </p:spPr>
      </p:pic>
      <p:sp>
        <p:nvSpPr>
          <p:cNvPr id="11" name="Subtitle 2">
            <a:extLst>
              <a:ext uri="{FF2B5EF4-FFF2-40B4-BE49-F238E27FC236}">
                <a16:creationId xmlns:a16="http://schemas.microsoft.com/office/drawing/2014/main" id="{80A4FA03-D82E-3D15-49EE-7B73D102CC64}"/>
              </a:ext>
            </a:extLst>
          </p:cNvPr>
          <p:cNvSpPr txBox="1">
            <a:spLocks/>
          </p:cNvSpPr>
          <p:nvPr/>
        </p:nvSpPr>
        <p:spPr>
          <a:xfrm>
            <a:off x="643467" y="958850"/>
            <a:ext cx="914400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Overview of the </a:t>
            </a:r>
            <a:r>
              <a:rPr lang="en-US" sz="3600" dirty="0" err="1"/>
              <a:t>AllofUs</a:t>
            </a:r>
            <a:r>
              <a:rPr lang="en-US" sz="3600" dirty="0"/>
              <a:t> database</a:t>
            </a:r>
          </a:p>
        </p:txBody>
      </p:sp>
    </p:spTree>
    <p:extLst>
      <p:ext uri="{BB962C8B-B14F-4D97-AF65-F5344CB8AC3E}">
        <p14:creationId xmlns:p14="http://schemas.microsoft.com/office/powerpoint/2010/main" val="13585755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D01F628-6BF8-7547-FDBB-F022DBEA7B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142" y="1067066"/>
            <a:ext cx="6507861" cy="510235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02ACA78-530B-8641-B8AD-16C7688CB77E}"/>
              </a:ext>
            </a:extLst>
          </p:cNvPr>
          <p:cNvSpPr txBox="1"/>
          <p:nvPr/>
        </p:nvSpPr>
        <p:spPr>
          <a:xfrm>
            <a:off x="7287289" y="1171418"/>
            <a:ext cx="4500520" cy="4154984"/>
          </a:xfrm>
          <a:prstGeom prst="rect">
            <a:avLst/>
          </a:prstGeom>
          <a:noFill/>
        </p:spPr>
        <p:txBody>
          <a:bodyPr wrap="square">
            <a:spAutoFit/>
          </a:bodyPr>
          <a:lstStyle/>
          <a:p>
            <a:r>
              <a:rPr lang="en-US" sz="2400" dirty="0"/>
              <a:t>No clear-cut distinction between race and ethnicity</a:t>
            </a:r>
          </a:p>
          <a:p>
            <a:endParaRPr lang="en-US" sz="2400" dirty="0"/>
          </a:p>
          <a:p>
            <a:r>
              <a:rPr lang="en-US" sz="2400" b="1" dirty="0"/>
              <a:t>45.92% </a:t>
            </a:r>
            <a:r>
              <a:rPr lang="en-US" sz="2400" dirty="0"/>
              <a:t>self-identified as a non-European race or ethnicity but none of the race categories are “European”, and “European” is also not an ethnicity category.</a:t>
            </a:r>
          </a:p>
          <a:p>
            <a:endParaRPr lang="en-US" sz="2400" dirty="0"/>
          </a:p>
          <a:p>
            <a:r>
              <a:rPr lang="en-US" sz="2400" dirty="0"/>
              <a:t>White = European?</a:t>
            </a:r>
          </a:p>
          <a:p>
            <a:r>
              <a:rPr lang="en-US" sz="2400" dirty="0"/>
              <a:t>Hispanic or Latino = American?</a:t>
            </a:r>
          </a:p>
        </p:txBody>
      </p:sp>
      <p:sp>
        <p:nvSpPr>
          <p:cNvPr id="2" name="Subtitle 2">
            <a:extLst>
              <a:ext uri="{FF2B5EF4-FFF2-40B4-BE49-F238E27FC236}">
                <a16:creationId xmlns:a16="http://schemas.microsoft.com/office/drawing/2014/main" id="{BCE2E3AA-97EB-74BD-BF3D-555789F7147C}"/>
              </a:ext>
            </a:extLst>
          </p:cNvPr>
          <p:cNvSpPr txBox="1">
            <a:spLocks/>
          </p:cNvSpPr>
          <p:nvPr/>
        </p:nvSpPr>
        <p:spPr>
          <a:xfrm>
            <a:off x="361360" y="430571"/>
            <a:ext cx="11487196"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3200" dirty="0" err="1"/>
              <a:t>AllofUs</a:t>
            </a:r>
            <a:r>
              <a:rPr lang="en-US" altLang="zh-CN" sz="3200" dirty="0"/>
              <a:t> has inaccurate representation of race, ethnicity and ancestry</a:t>
            </a:r>
            <a:endParaRPr lang="en-US" sz="3200" dirty="0"/>
          </a:p>
        </p:txBody>
      </p:sp>
    </p:spTree>
    <p:extLst>
      <p:ext uri="{BB962C8B-B14F-4D97-AF65-F5344CB8AC3E}">
        <p14:creationId xmlns:p14="http://schemas.microsoft.com/office/powerpoint/2010/main" val="24414356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Fig. 2">
            <a:extLst>
              <a:ext uri="{FF2B5EF4-FFF2-40B4-BE49-F238E27FC236}">
                <a16:creationId xmlns:a16="http://schemas.microsoft.com/office/drawing/2014/main" id="{29DD03F9-2440-B178-2FF2-D6E285F3E9C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981" t="58309"/>
          <a:stretch/>
        </p:blipFill>
        <p:spPr bwMode="auto">
          <a:xfrm>
            <a:off x="267652" y="1190004"/>
            <a:ext cx="2599530" cy="376497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ig. 2">
            <a:extLst>
              <a:ext uri="{FF2B5EF4-FFF2-40B4-BE49-F238E27FC236}">
                <a16:creationId xmlns:a16="http://schemas.microsoft.com/office/drawing/2014/main" id="{771C00F3-635C-1C3A-4CAE-D789F2F38B0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510" b="41691"/>
          <a:stretch/>
        </p:blipFill>
        <p:spPr bwMode="auto">
          <a:xfrm>
            <a:off x="3066028" y="1050629"/>
            <a:ext cx="2707505" cy="542643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1ACB19D-5626-9F4D-24F1-E71F59F1E8CA}"/>
              </a:ext>
            </a:extLst>
          </p:cNvPr>
          <p:cNvSpPr txBox="1"/>
          <p:nvPr/>
        </p:nvSpPr>
        <p:spPr>
          <a:xfrm>
            <a:off x="6522148" y="1166081"/>
            <a:ext cx="4500520" cy="1200329"/>
          </a:xfrm>
          <a:prstGeom prst="rect">
            <a:avLst/>
          </a:prstGeom>
          <a:noFill/>
        </p:spPr>
        <p:txBody>
          <a:bodyPr wrap="square">
            <a:spAutoFit/>
          </a:bodyPr>
          <a:lstStyle/>
          <a:p>
            <a:r>
              <a:rPr lang="en-US" altLang="zh-CN" sz="2400" dirty="0"/>
              <a:t>Did not represent the sample size of people from each group</a:t>
            </a:r>
          </a:p>
          <a:p>
            <a:r>
              <a:rPr lang="en-US" sz="2400" dirty="0"/>
              <a:t>Used Rye instead of ADMIXTURE’</a:t>
            </a:r>
          </a:p>
        </p:txBody>
      </p:sp>
      <p:pic>
        <p:nvPicPr>
          <p:cNvPr id="2050" name="Picture 2">
            <a:extLst>
              <a:ext uri="{FF2B5EF4-FFF2-40B4-BE49-F238E27FC236}">
                <a16:creationId xmlns:a16="http://schemas.microsoft.com/office/drawing/2014/main" id="{E023D221-4A3D-A851-EB08-6288AB7777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3533" y="2565445"/>
            <a:ext cx="5974747" cy="205226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66A6CB2-7BB7-B866-D331-08E25879A03B}"/>
              </a:ext>
            </a:extLst>
          </p:cNvPr>
          <p:cNvSpPr txBox="1"/>
          <p:nvPr/>
        </p:nvSpPr>
        <p:spPr>
          <a:xfrm>
            <a:off x="6522148" y="5015778"/>
            <a:ext cx="4657859" cy="1200329"/>
          </a:xfrm>
          <a:prstGeom prst="rect">
            <a:avLst/>
          </a:prstGeom>
          <a:noFill/>
        </p:spPr>
        <p:txBody>
          <a:bodyPr wrap="square">
            <a:spAutoFit/>
          </a:bodyPr>
          <a:lstStyle/>
          <a:p>
            <a:r>
              <a:rPr lang="en-US" altLang="zh-CN" sz="2400" dirty="0"/>
              <a:t>Rye is a lot faster, but its results differ significantly from outputs from ADMIXTURE</a:t>
            </a:r>
          </a:p>
        </p:txBody>
      </p:sp>
      <p:sp>
        <p:nvSpPr>
          <p:cNvPr id="6" name="Subtitle 2">
            <a:extLst>
              <a:ext uri="{FF2B5EF4-FFF2-40B4-BE49-F238E27FC236}">
                <a16:creationId xmlns:a16="http://schemas.microsoft.com/office/drawing/2014/main" id="{8CA1E6BC-95E6-BCDD-7E11-BB27521515B0}"/>
              </a:ext>
            </a:extLst>
          </p:cNvPr>
          <p:cNvSpPr txBox="1">
            <a:spLocks/>
          </p:cNvSpPr>
          <p:nvPr/>
        </p:nvSpPr>
        <p:spPr>
          <a:xfrm>
            <a:off x="361360" y="430571"/>
            <a:ext cx="11487196"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3200" dirty="0" err="1"/>
              <a:t>AllofUs</a:t>
            </a:r>
            <a:r>
              <a:rPr lang="en-US" altLang="zh-CN" sz="3200" dirty="0"/>
              <a:t> has inaccurate representation of race, ethnicity and ancestry</a:t>
            </a:r>
            <a:endParaRPr lang="en-US" sz="3200" dirty="0"/>
          </a:p>
        </p:txBody>
      </p:sp>
    </p:spTree>
    <p:extLst>
      <p:ext uri="{BB962C8B-B14F-4D97-AF65-F5344CB8AC3E}">
        <p14:creationId xmlns:p14="http://schemas.microsoft.com/office/powerpoint/2010/main" val="15466795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24CEC430-B9A5-C126-7FE3-4E18DA7EB77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22564"/>
          <a:stretch/>
        </p:blipFill>
        <p:spPr bwMode="auto">
          <a:xfrm>
            <a:off x="352402" y="932094"/>
            <a:ext cx="7051675" cy="531055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C00B345-01B8-D00D-EBFC-6A2992A960A8}"/>
              </a:ext>
            </a:extLst>
          </p:cNvPr>
          <p:cNvSpPr txBox="1"/>
          <p:nvPr/>
        </p:nvSpPr>
        <p:spPr>
          <a:xfrm>
            <a:off x="7870429" y="2274838"/>
            <a:ext cx="4321571" cy="2308324"/>
          </a:xfrm>
          <a:prstGeom prst="rect">
            <a:avLst/>
          </a:prstGeom>
          <a:noFill/>
        </p:spPr>
        <p:txBody>
          <a:bodyPr wrap="square">
            <a:spAutoFit/>
          </a:bodyPr>
          <a:lstStyle/>
          <a:p>
            <a:endParaRPr lang="en-US" sz="2400" dirty="0"/>
          </a:p>
          <a:p>
            <a:r>
              <a:rPr lang="en-US" sz="2400" dirty="0"/>
              <a:t>Phantom admixtures</a:t>
            </a:r>
          </a:p>
          <a:p>
            <a:endParaRPr lang="en-US" sz="2400" dirty="0"/>
          </a:p>
          <a:p>
            <a:r>
              <a:rPr lang="en-US" sz="2400" dirty="0"/>
              <a:t>Different admixture breakdown compared to ADMIXTURE</a:t>
            </a:r>
          </a:p>
          <a:p>
            <a:endParaRPr lang="en-US" sz="2400" dirty="0"/>
          </a:p>
        </p:txBody>
      </p:sp>
      <p:sp>
        <p:nvSpPr>
          <p:cNvPr id="3" name="TextBox 2">
            <a:extLst>
              <a:ext uri="{FF2B5EF4-FFF2-40B4-BE49-F238E27FC236}">
                <a16:creationId xmlns:a16="http://schemas.microsoft.com/office/drawing/2014/main" id="{2B6491D5-42CA-BA23-E6C6-124F9C0F03C6}"/>
              </a:ext>
            </a:extLst>
          </p:cNvPr>
          <p:cNvSpPr txBox="1"/>
          <p:nvPr/>
        </p:nvSpPr>
        <p:spPr>
          <a:xfrm>
            <a:off x="7870429" y="1138530"/>
            <a:ext cx="4169792" cy="1200329"/>
          </a:xfrm>
          <a:prstGeom prst="rect">
            <a:avLst/>
          </a:prstGeom>
          <a:noFill/>
        </p:spPr>
        <p:txBody>
          <a:bodyPr wrap="square">
            <a:spAutoFit/>
          </a:bodyPr>
          <a:lstStyle/>
          <a:p>
            <a:r>
              <a:rPr lang="en-US" sz="3600" dirty="0"/>
              <a:t>Rye results can be problematic</a:t>
            </a:r>
          </a:p>
        </p:txBody>
      </p:sp>
      <p:sp>
        <p:nvSpPr>
          <p:cNvPr id="2" name="Subtitle 2">
            <a:extLst>
              <a:ext uri="{FF2B5EF4-FFF2-40B4-BE49-F238E27FC236}">
                <a16:creationId xmlns:a16="http://schemas.microsoft.com/office/drawing/2014/main" id="{E7D2D24C-6820-07B8-AFDD-5A23784C7160}"/>
              </a:ext>
            </a:extLst>
          </p:cNvPr>
          <p:cNvSpPr txBox="1">
            <a:spLocks/>
          </p:cNvSpPr>
          <p:nvPr/>
        </p:nvSpPr>
        <p:spPr>
          <a:xfrm>
            <a:off x="352402" y="460550"/>
            <a:ext cx="11487196"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3200" dirty="0"/>
              <a:t>The admixture estimation of </a:t>
            </a:r>
            <a:r>
              <a:rPr lang="en-US" altLang="zh-CN" sz="3200" dirty="0" err="1"/>
              <a:t>AllofUs</a:t>
            </a:r>
            <a:r>
              <a:rPr lang="en-US" altLang="zh-CN" sz="3200" dirty="0"/>
              <a:t> is problematic </a:t>
            </a:r>
            <a:endParaRPr lang="en-US" sz="3200" dirty="0"/>
          </a:p>
        </p:txBody>
      </p:sp>
    </p:spTree>
    <p:extLst>
      <p:ext uri="{BB962C8B-B14F-4D97-AF65-F5344CB8AC3E}">
        <p14:creationId xmlns:p14="http://schemas.microsoft.com/office/powerpoint/2010/main" val="20944652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Fig. 2">
            <a:extLst>
              <a:ext uri="{FF2B5EF4-FFF2-40B4-BE49-F238E27FC236}">
                <a16:creationId xmlns:a16="http://schemas.microsoft.com/office/drawing/2014/main" id="{765CE954-B086-6D63-C58C-6FC2CD5F3F0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4927" r="44885" b="27037"/>
          <a:stretch/>
        </p:blipFill>
        <p:spPr bwMode="auto">
          <a:xfrm>
            <a:off x="3915180" y="0"/>
            <a:ext cx="3567620" cy="376497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Fig. 2">
            <a:extLst>
              <a:ext uri="{FF2B5EF4-FFF2-40B4-BE49-F238E27FC236}">
                <a16:creationId xmlns:a16="http://schemas.microsoft.com/office/drawing/2014/main" id="{AEBC78A5-DFC4-061B-C464-FD498E68651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7763" b="65073"/>
          <a:stretch/>
        </p:blipFill>
        <p:spPr bwMode="auto">
          <a:xfrm>
            <a:off x="179580" y="25197"/>
            <a:ext cx="3567620" cy="3647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1C4CD17-E9C1-4F33-2C0E-858C8BF5F8F7}"/>
              </a:ext>
            </a:extLst>
          </p:cNvPr>
          <p:cNvSpPr txBox="1"/>
          <p:nvPr/>
        </p:nvSpPr>
        <p:spPr>
          <a:xfrm>
            <a:off x="7811814" y="2362245"/>
            <a:ext cx="4001430" cy="830997"/>
          </a:xfrm>
          <a:prstGeom prst="rect">
            <a:avLst/>
          </a:prstGeom>
          <a:noFill/>
        </p:spPr>
        <p:txBody>
          <a:bodyPr wrap="square">
            <a:spAutoFit/>
          </a:bodyPr>
          <a:lstStyle/>
          <a:p>
            <a:r>
              <a:rPr lang="en-US" sz="2400" dirty="0"/>
              <a:t>Axes are not necessary – as UMAP distorts distance </a:t>
            </a:r>
          </a:p>
        </p:txBody>
      </p:sp>
      <p:pic>
        <p:nvPicPr>
          <p:cNvPr id="5122" name="Picture 2">
            <a:extLst>
              <a:ext uri="{FF2B5EF4-FFF2-40B4-BE49-F238E27FC236}">
                <a16:creationId xmlns:a16="http://schemas.microsoft.com/office/drawing/2014/main" id="{204A6A60-D2CB-AFC7-B8D3-63A0A8AB13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9895" y="3673000"/>
            <a:ext cx="9422634" cy="312860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A5644A6-7060-63D8-C653-EF05EE339314}"/>
              </a:ext>
            </a:extLst>
          </p:cNvPr>
          <p:cNvSpPr txBox="1"/>
          <p:nvPr/>
        </p:nvSpPr>
        <p:spPr>
          <a:xfrm>
            <a:off x="9614551" y="3429000"/>
            <a:ext cx="2401734" cy="3046988"/>
          </a:xfrm>
          <a:prstGeom prst="rect">
            <a:avLst/>
          </a:prstGeom>
          <a:noFill/>
        </p:spPr>
        <p:txBody>
          <a:bodyPr wrap="square">
            <a:spAutoFit/>
          </a:bodyPr>
          <a:lstStyle/>
          <a:p>
            <a:r>
              <a:rPr lang="en-US" sz="2400" dirty="0"/>
              <a:t>UMAP is bad at representing admixture</a:t>
            </a:r>
          </a:p>
          <a:p>
            <a:endParaRPr lang="en-US" sz="2400" dirty="0"/>
          </a:p>
          <a:p>
            <a:r>
              <a:rPr lang="en-US" sz="2400" dirty="0"/>
              <a:t>Admixed population can collapse into major structures</a:t>
            </a:r>
          </a:p>
        </p:txBody>
      </p:sp>
      <p:sp>
        <p:nvSpPr>
          <p:cNvPr id="7" name="TextBox 6">
            <a:extLst>
              <a:ext uri="{FF2B5EF4-FFF2-40B4-BE49-F238E27FC236}">
                <a16:creationId xmlns:a16="http://schemas.microsoft.com/office/drawing/2014/main" id="{B6045CF4-991A-C23B-C2ED-1C372D491888}"/>
              </a:ext>
            </a:extLst>
          </p:cNvPr>
          <p:cNvSpPr txBox="1"/>
          <p:nvPr/>
        </p:nvSpPr>
        <p:spPr>
          <a:xfrm>
            <a:off x="7811814" y="624418"/>
            <a:ext cx="4001430" cy="1077218"/>
          </a:xfrm>
          <a:prstGeom prst="rect">
            <a:avLst/>
          </a:prstGeom>
          <a:noFill/>
        </p:spPr>
        <p:txBody>
          <a:bodyPr wrap="square">
            <a:spAutoFit/>
          </a:bodyPr>
          <a:lstStyle/>
          <a:p>
            <a:r>
              <a:rPr lang="en-US" sz="3200" dirty="0" err="1">
                <a:latin typeface="Calibri" panose="020F0502020204030204" pitchFamily="34" charset="0"/>
                <a:cs typeface="Calibri" panose="020F0502020204030204" pitchFamily="34" charset="0"/>
              </a:rPr>
              <a:t>AllofUs</a:t>
            </a:r>
            <a:r>
              <a:rPr lang="en-US" sz="3200" dirty="0">
                <a:latin typeface="Calibri" panose="020F0502020204030204" pitchFamily="34" charset="0"/>
                <a:cs typeface="Calibri" panose="020F0502020204030204" pitchFamily="34" charset="0"/>
              </a:rPr>
              <a:t> UMAP visualization is flawed</a:t>
            </a:r>
          </a:p>
        </p:txBody>
      </p:sp>
    </p:spTree>
    <p:extLst>
      <p:ext uri="{BB962C8B-B14F-4D97-AF65-F5344CB8AC3E}">
        <p14:creationId xmlns:p14="http://schemas.microsoft.com/office/powerpoint/2010/main" val="11682550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7BC01-BA70-399A-1342-D3F180C4C2CB}"/>
              </a:ext>
            </a:extLst>
          </p:cNvPr>
          <p:cNvSpPr>
            <a:spLocks noGrp="1"/>
          </p:cNvSpPr>
          <p:nvPr>
            <p:ph type="title"/>
          </p:nvPr>
        </p:nvSpPr>
        <p:spPr/>
        <p:txBody>
          <a:bodyPr>
            <a:normAutofit/>
          </a:bodyPr>
          <a:lstStyle/>
          <a:p>
            <a:r>
              <a:rPr lang="en-US" sz="3600" dirty="0"/>
              <a:t>Discussion Questions</a:t>
            </a:r>
          </a:p>
        </p:txBody>
      </p:sp>
      <p:sp>
        <p:nvSpPr>
          <p:cNvPr id="3" name="Content Placeholder 2">
            <a:extLst>
              <a:ext uri="{FF2B5EF4-FFF2-40B4-BE49-F238E27FC236}">
                <a16:creationId xmlns:a16="http://schemas.microsoft.com/office/drawing/2014/main" id="{3337D721-486D-2721-5F2C-405846A4CC9A}"/>
              </a:ext>
            </a:extLst>
          </p:cNvPr>
          <p:cNvSpPr>
            <a:spLocks noGrp="1"/>
          </p:cNvSpPr>
          <p:nvPr>
            <p:ph idx="1"/>
          </p:nvPr>
        </p:nvSpPr>
        <p:spPr>
          <a:xfrm>
            <a:off x="838200" y="1527175"/>
            <a:ext cx="10515600" cy="4351338"/>
          </a:xfrm>
        </p:spPr>
        <p:txBody>
          <a:bodyPr>
            <a:normAutofit/>
          </a:bodyPr>
          <a:lstStyle/>
          <a:p>
            <a:r>
              <a:rPr lang="en-US" dirty="0"/>
              <a:t>Do you think the </a:t>
            </a:r>
            <a:r>
              <a:rPr lang="en-US" dirty="0" err="1"/>
              <a:t>AllofUs</a:t>
            </a:r>
            <a:r>
              <a:rPr lang="en-US" dirty="0"/>
              <a:t> consortium did a good job representing the genetic diversity of the cohort?</a:t>
            </a:r>
          </a:p>
          <a:p>
            <a:r>
              <a:rPr lang="en-US" dirty="0"/>
              <a:t>Do you think presenting results that can potentially be misunderstood or taken advantage of by groups with certain political agenda is something the authors/reviewers should concern?</a:t>
            </a:r>
          </a:p>
          <a:p>
            <a:r>
              <a:rPr lang="en-US" dirty="0"/>
              <a:t>How would you present the </a:t>
            </a:r>
            <a:r>
              <a:rPr lang="en-US" dirty="0" err="1"/>
              <a:t>AllofUs</a:t>
            </a:r>
            <a:r>
              <a:rPr lang="en-US" dirty="0"/>
              <a:t> genetics data differently knowing the controversies associated with this manuscript?</a:t>
            </a:r>
          </a:p>
          <a:p>
            <a:pPr marL="0" indent="0">
              <a:buNone/>
            </a:pPr>
            <a:endParaRPr lang="en-US" dirty="0"/>
          </a:p>
        </p:txBody>
      </p:sp>
    </p:spTree>
    <p:extLst>
      <p:ext uri="{BB962C8B-B14F-4D97-AF65-F5344CB8AC3E}">
        <p14:creationId xmlns:p14="http://schemas.microsoft.com/office/powerpoint/2010/main" val="14604721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7BC01-BA70-399A-1342-D3F180C4C2CB}"/>
              </a:ext>
            </a:extLst>
          </p:cNvPr>
          <p:cNvSpPr>
            <a:spLocks noGrp="1"/>
          </p:cNvSpPr>
          <p:nvPr>
            <p:ph type="title"/>
          </p:nvPr>
        </p:nvSpPr>
        <p:spPr/>
        <p:txBody>
          <a:bodyPr>
            <a:normAutofit/>
          </a:bodyPr>
          <a:lstStyle/>
          <a:p>
            <a:r>
              <a:rPr lang="en-US" sz="3600" dirty="0"/>
              <a:t>Acknowledgements</a:t>
            </a:r>
          </a:p>
        </p:txBody>
      </p:sp>
      <p:pic>
        <p:nvPicPr>
          <p:cNvPr id="4" name="Picture 3">
            <a:extLst>
              <a:ext uri="{FF2B5EF4-FFF2-40B4-BE49-F238E27FC236}">
                <a16:creationId xmlns:a16="http://schemas.microsoft.com/office/drawing/2014/main" id="{C9ED4151-5D90-FB16-5EFE-C9B3D3A6BC82}"/>
              </a:ext>
            </a:extLst>
          </p:cNvPr>
          <p:cNvPicPr>
            <a:picLocks noChangeAspect="1"/>
          </p:cNvPicPr>
          <p:nvPr/>
        </p:nvPicPr>
        <p:blipFill>
          <a:blip r:embed="rId3"/>
          <a:stretch>
            <a:fillRect/>
          </a:stretch>
        </p:blipFill>
        <p:spPr>
          <a:xfrm>
            <a:off x="668143" y="4734398"/>
            <a:ext cx="1910203" cy="1920875"/>
          </a:xfrm>
          <a:prstGeom prst="rect">
            <a:avLst/>
          </a:prstGeom>
        </p:spPr>
      </p:pic>
      <p:sp>
        <p:nvSpPr>
          <p:cNvPr id="6" name="TextBox 5">
            <a:extLst>
              <a:ext uri="{FF2B5EF4-FFF2-40B4-BE49-F238E27FC236}">
                <a16:creationId xmlns:a16="http://schemas.microsoft.com/office/drawing/2014/main" id="{0FF0A3E4-BF0C-8DBF-1449-6067F7ABFBBE}"/>
              </a:ext>
            </a:extLst>
          </p:cNvPr>
          <p:cNvSpPr txBox="1"/>
          <p:nvPr/>
        </p:nvSpPr>
        <p:spPr>
          <a:xfrm>
            <a:off x="668143" y="4211178"/>
            <a:ext cx="6099242" cy="523220"/>
          </a:xfrm>
          <a:prstGeom prst="rect">
            <a:avLst/>
          </a:prstGeom>
          <a:noFill/>
        </p:spPr>
        <p:txBody>
          <a:bodyPr wrap="square">
            <a:spAutoFit/>
          </a:bodyPr>
          <a:lstStyle/>
          <a:p>
            <a:r>
              <a:rPr lang="en-US" sz="2800" dirty="0"/>
              <a:t>References:</a:t>
            </a:r>
          </a:p>
        </p:txBody>
      </p:sp>
      <p:pic>
        <p:nvPicPr>
          <p:cNvPr id="2050" name="Picture 2" descr="Tony Capra, PhD | UCSF Institute for Human Genetics">
            <a:extLst>
              <a:ext uri="{FF2B5EF4-FFF2-40B4-BE49-F238E27FC236}">
                <a16:creationId xmlns:a16="http://schemas.microsoft.com/office/drawing/2014/main" id="{B3EC07EE-9E4F-DBC1-ED05-1C92DB7A1B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6508" y="1346163"/>
            <a:ext cx="1771005" cy="207207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UCSF scientist wins Barancik Prize for Innova | EurekAlert!">
            <a:extLst>
              <a:ext uri="{FF2B5EF4-FFF2-40B4-BE49-F238E27FC236}">
                <a16:creationId xmlns:a16="http://schemas.microsoft.com/office/drawing/2014/main" id="{09895C44-2EF9-DE17-23DB-273CB8BFD5E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6700" y="1333396"/>
            <a:ext cx="2094012" cy="208484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FF77E5FB-63FB-28F8-1521-A4AF02B5F3C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11534" y="1326613"/>
            <a:ext cx="6817168" cy="511465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79EB592E-8F80-A6D3-1BBC-EE019EBDD256}"/>
              </a:ext>
            </a:extLst>
          </p:cNvPr>
          <p:cNvSpPr txBox="1"/>
          <p:nvPr/>
        </p:nvSpPr>
        <p:spPr>
          <a:xfrm>
            <a:off x="838200" y="3468919"/>
            <a:ext cx="6099242" cy="369332"/>
          </a:xfrm>
          <a:prstGeom prst="rect">
            <a:avLst/>
          </a:prstGeom>
          <a:noFill/>
        </p:spPr>
        <p:txBody>
          <a:bodyPr wrap="square">
            <a:spAutoFit/>
          </a:bodyPr>
          <a:lstStyle/>
          <a:p>
            <a:r>
              <a:rPr lang="en-US" sz="1800" dirty="0"/>
              <a:t>Dr. Tony Capra</a:t>
            </a:r>
            <a:endParaRPr lang="en-US" dirty="0"/>
          </a:p>
        </p:txBody>
      </p:sp>
      <p:sp>
        <p:nvSpPr>
          <p:cNvPr id="10" name="TextBox 9">
            <a:extLst>
              <a:ext uri="{FF2B5EF4-FFF2-40B4-BE49-F238E27FC236}">
                <a16:creationId xmlns:a16="http://schemas.microsoft.com/office/drawing/2014/main" id="{A9742BA6-8603-6F7E-F729-6E5689E6D5E6}"/>
              </a:ext>
            </a:extLst>
          </p:cNvPr>
          <p:cNvSpPr txBox="1"/>
          <p:nvPr/>
        </p:nvSpPr>
        <p:spPr>
          <a:xfrm>
            <a:off x="2832371" y="3449464"/>
            <a:ext cx="6099242" cy="369332"/>
          </a:xfrm>
          <a:prstGeom prst="rect">
            <a:avLst/>
          </a:prstGeom>
          <a:noFill/>
        </p:spPr>
        <p:txBody>
          <a:bodyPr wrap="square">
            <a:spAutoFit/>
          </a:bodyPr>
          <a:lstStyle/>
          <a:p>
            <a:r>
              <a:rPr lang="en-US" sz="1800" dirty="0"/>
              <a:t>Dr. Sergio </a:t>
            </a:r>
            <a:r>
              <a:rPr lang="en-US" sz="1800" dirty="0" err="1"/>
              <a:t>Baranzini</a:t>
            </a:r>
            <a:endParaRPr lang="en-US" dirty="0"/>
          </a:p>
        </p:txBody>
      </p:sp>
      <p:sp>
        <p:nvSpPr>
          <p:cNvPr id="11" name="TextBox 10">
            <a:extLst>
              <a:ext uri="{FF2B5EF4-FFF2-40B4-BE49-F238E27FC236}">
                <a16:creationId xmlns:a16="http://schemas.microsoft.com/office/drawing/2014/main" id="{4C7BE178-514D-8132-A8EE-959A91DA31A6}"/>
              </a:ext>
            </a:extLst>
          </p:cNvPr>
          <p:cNvSpPr txBox="1"/>
          <p:nvPr/>
        </p:nvSpPr>
        <p:spPr>
          <a:xfrm>
            <a:off x="3880981" y="6122612"/>
            <a:ext cx="6099242" cy="369332"/>
          </a:xfrm>
          <a:prstGeom prst="rect">
            <a:avLst/>
          </a:prstGeom>
          <a:noFill/>
        </p:spPr>
        <p:txBody>
          <a:bodyPr wrap="square">
            <a:spAutoFit/>
          </a:bodyPr>
          <a:lstStyle/>
          <a:p>
            <a:r>
              <a:rPr lang="en-US" sz="1800" dirty="0"/>
              <a:t>UCSF BMI</a:t>
            </a:r>
            <a:endParaRPr lang="en-US" dirty="0"/>
          </a:p>
        </p:txBody>
      </p:sp>
    </p:spTree>
    <p:extLst>
      <p:ext uri="{BB962C8B-B14F-4D97-AF65-F5344CB8AC3E}">
        <p14:creationId xmlns:p14="http://schemas.microsoft.com/office/powerpoint/2010/main" val="22884071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7BC01-BA70-399A-1342-D3F180C4C2CB}"/>
              </a:ext>
            </a:extLst>
          </p:cNvPr>
          <p:cNvSpPr>
            <a:spLocks noGrp="1"/>
          </p:cNvSpPr>
          <p:nvPr>
            <p:ph type="title"/>
          </p:nvPr>
        </p:nvSpPr>
        <p:spPr>
          <a:xfrm>
            <a:off x="228600" y="0"/>
            <a:ext cx="10515600" cy="1325563"/>
          </a:xfrm>
        </p:spPr>
        <p:txBody>
          <a:bodyPr>
            <a:normAutofit/>
          </a:bodyPr>
          <a:lstStyle/>
          <a:p>
            <a:r>
              <a:rPr lang="en-US" sz="3600" dirty="0"/>
              <a:t>References</a:t>
            </a:r>
          </a:p>
        </p:txBody>
      </p:sp>
      <p:sp>
        <p:nvSpPr>
          <p:cNvPr id="5" name="TextBox 4">
            <a:extLst>
              <a:ext uri="{FF2B5EF4-FFF2-40B4-BE49-F238E27FC236}">
                <a16:creationId xmlns:a16="http://schemas.microsoft.com/office/drawing/2014/main" id="{488B2AEF-E50E-D624-81FB-520359C5B37B}"/>
              </a:ext>
            </a:extLst>
          </p:cNvPr>
          <p:cNvSpPr txBox="1"/>
          <p:nvPr/>
        </p:nvSpPr>
        <p:spPr>
          <a:xfrm>
            <a:off x="228600" y="1182102"/>
            <a:ext cx="9525000" cy="5262979"/>
          </a:xfrm>
          <a:prstGeom prst="rect">
            <a:avLst/>
          </a:prstGeom>
          <a:noFill/>
        </p:spPr>
        <p:txBody>
          <a:bodyPr wrap="square">
            <a:spAutoFit/>
          </a:bodyPr>
          <a:lstStyle/>
          <a:p>
            <a:pPr rtl="0">
              <a:spcBef>
                <a:spcPts val="0"/>
              </a:spcBef>
              <a:spcAft>
                <a:spcPts val="0"/>
              </a:spcAft>
            </a:pPr>
            <a:r>
              <a:rPr lang="en-US" sz="1400" b="0" i="0" u="none" strike="noStrike" dirty="0">
                <a:effectLst/>
                <a:latin typeface="Arial" panose="020B0604020202020204" pitchFamily="34" charset="0"/>
              </a:rPr>
              <a:t>All of Us Research Program Genomics Investigators. Genomic data in the All of Us Research Program. </a:t>
            </a:r>
            <a:r>
              <a:rPr lang="en-US" sz="1400" b="0" i="1" u="none" strike="noStrike" dirty="0">
                <a:effectLst/>
                <a:latin typeface="Arial" panose="020B0604020202020204" pitchFamily="34" charset="0"/>
              </a:rPr>
              <a:t>Nature</a:t>
            </a:r>
            <a:r>
              <a:rPr lang="en-US" sz="1400" b="0" i="0" u="none" strike="noStrike" dirty="0">
                <a:effectLst/>
                <a:latin typeface="Arial" panose="020B0604020202020204" pitchFamily="34" charset="0"/>
              </a:rPr>
              <a:t> (2024) doi:10.1038/s41586-023-06957-x</a:t>
            </a:r>
            <a:endParaRPr lang="en-US" sz="1400" b="0" dirty="0">
              <a:effectLst/>
            </a:endParaRPr>
          </a:p>
          <a:p>
            <a:pPr rtl="0">
              <a:spcBef>
                <a:spcPts val="0"/>
              </a:spcBef>
              <a:spcAft>
                <a:spcPts val="0"/>
              </a:spcAft>
            </a:pPr>
            <a:br>
              <a:rPr lang="en-US" sz="1400" b="0" dirty="0">
                <a:effectLst/>
              </a:rPr>
            </a:br>
            <a:r>
              <a:rPr lang="en-US" sz="1400" b="0" i="0" u="none" strike="noStrike" dirty="0" err="1">
                <a:effectLst/>
                <a:latin typeface="Arial" panose="020B0604020202020204" pitchFamily="34" charset="0"/>
              </a:rPr>
              <a:t>Pachter</a:t>
            </a:r>
            <a:r>
              <a:rPr lang="en-US" sz="1400" b="0" i="0" u="none" strike="noStrike" dirty="0">
                <a:effectLst/>
                <a:latin typeface="Arial" panose="020B0604020202020204" pitchFamily="34" charset="0"/>
              </a:rPr>
              <a:t>, L. All of Us failed. </a:t>
            </a:r>
            <a:r>
              <a:rPr lang="en-US" sz="1400" b="0" i="1" u="none" strike="noStrike" dirty="0">
                <a:effectLst/>
                <a:latin typeface="Arial" panose="020B0604020202020204" pitchFamily="34" charset="0"/>
              </a:rPr>
              <a:t>Bits of DNA</a:t>
            </a:r>
            <a:r>
              <a:rPr lang="en-US" sz="1400" b="0" i="0" u="none" strike="noStrike" dirty="0">
                <a:effectLst/>
                <a:latin typeface="Arial" panose="020B0604020202020204" pitchFamily="34" charset="0"/>
              </a:rPr>
              <a:t> https://</a:t>
            </a:r>
            <a:r>
              <a:rPr lang="en-US" sz="1400" b="0" i="0" u="none" strike="noStrike" dirty="0" err="1">
                <a:effectLst/>
                <a:latin typeface="Arial" panose="020B0604020202020204" pitchFamily="34" charset="0"/>
              </a:rPr>
              <a:t>liorpachter.wordpress.com</a:t>
            </a:r>
            <a:r>
              <a:rPr lang="en-US" sz="1400" b="0" i="0" u="none" strike="noStrike" dirty="0">
                <a:effectLst/>
                <a:latin typeface="Arial" panose="020B0604020202020204" pitchFamily="34" charset="0"/>
              </a:rPr>
              <a:t>/2024/02/26/all-of-us-failed/ (2024)</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Kozlov, M. ‘All of Us’ genetics chart stirs unease over controversial depiction of race. </a:t>
            </a:r>
            <a:r>
              <a:rPr lang="en-US" sz="1400" b="0" i="1" u="none" strike="noStrike" dirty="0">
                <a:effectLst/>
                <a:latin typeface="Arial" panose="020B0604020202020204" pitchFamily="34" charset="0"/>
              </a:rPr>
              <a:t>Nature Publishing Group UK</a:t>
            </a:r>
            <a:r>
              <a:rPr lang="en-US" sz="1400" b="0" i="0" u="none" strike="noStrike" dirty="0">
                <a:effectLst/>
                <a:latin typeface="Arial" panose="020B0604020202020204" pitchFamily="34" charset="0"/>
              </a:rPr>
              <a:t> http://</a:t>
            </a:r>
            <a:r>
              <a:rPr lang="en-US" sz="1400" b="0" i="0" u="none" strike="noStrike" dirty="0" err="1">
                <a:effectLst/>
                <a:latin typeface="Arial" panose="020B0604020202020204" pitchFamily="34" charset="0"/>
              </a:rPr>
              <a:t>dx.doi.org</a:t>
            </a:r>
            <a:r>
              <a:rPr lang="en-US" sz="1400" b="0" i="0" u="none" strike="noStrike" dirty="0">
                <a:effectLst/>
                <a:latin typeface="Arial" panose="020B0604020202020204" pitchFamily="34" charset="0"/>
              </a:rPr>
              <a:t>/10.1038/d41586-024-00568-w (2024) doi:10.1038/d41586-024-00568-w</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Race and National Origin. </a:t>
            </a:r>
            <a:r>
              <a:rPr lang="en-US" sz="1400" b="0" i="1" u="none" strike="noStrike" dirty="0">
                <a:effectLst/>
                <a:latin typeface="Arial" panose="020B0604020202020204" pitchFamily="34" charset="0"/>
              </a:rPr>
              <a:t>National Institutes of Health (NIH)</a:t>
            </a:r>
            <a:r>
              <a:rPr lang="en-US" sz="1400" b="0" i="0" u="none" strike="noStrike" dirty="0">
                <a:effectLst/>
                <a:latin typeface="Arial" panose="020B0604020202020204" pitchFamily="34" charset="0"/>
              </a:rPr>
              <a:t> https://</a:t>
            </a:r>
            <a:r>
              <a:rPr lang="en-US" sz="1400" b="0" i="0" u="none" strike="noStrike" dirty="0" err="1">
                <a:effectLst/>
                <a:latin typeface="Arial" panose="020B0604020202020204" pitchFamily="34" charset="0"/>
              </a:rPr>
              <a:t>www.nih.gov</a:t>
            </a:r>
            <a:r>
              <a:rPr lang="en-US" sz="1400" b="0" i="0" u="none" strike="noStrike" dirty="0">
                <a:effectLst/>
                <a:latin typeface="Arial" panose="020B0604020202020204" pitchFamily="34" charset="0"/>
              </a:rPr>
              <a:t>/</a:t>
            </a:r>
            <a:r>
              <a:rPr lang="en-US" sz="1400" b="0" i="0" u="none" strike="noStrike" dirty="0" err="1">
                <a:effectLst/>
                <a:latin typeface="Arial" panose="020B0604020202020204" pitchFamily="34" charset="0"/>
              </a:rPr>
              <a:t>nih</a:t>
            </a:r>
            <a:r>
              <a:rPr lang="en-US" sz="1400" b="0" i="0" u="none" strike="noStrike" dirty="0">
                <a:effectLst/>
                <a:latin typeface="Arial" panose="020B0604020202020204" pitchFamily="34" charset="0"/>
              </a:rPr>
              <a:t>-style-guide/race-national-origin (2022)</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National Academies of Sciences, Engineering, and Medicine &amp; Committee on the Use of Race, Ethnicity, and Ancestry as Population Descriptors in Genomics Research. </a:t>
            </a:r>
            <a:r>
              <a:rPr lang="en-US" sz="1400" b="0" i="1" u="none" strike="noStrike" dirty="0">
                <a:effectLst/>
                <a:latin typeface="Arial" panose="020B0604020202020204" pitchFamily="34" charset="0"/>
              </a:rPr>
              <a:t>Using Population Descriptors in Genetics and Genomics Research: A New Framework for an Evolving Field</a:t>
            </a:r>
            <a:r>
              <a:rPr lang="en-US" sz="1400" b="0" i="0" u="none" strike="noStrike" dirty="0">
                <a:effectLst/>
                <a:latin typeface="Arial" panose="020B0604020202020204" pitchFamily="34" charset="0"/>
              </a:rPr>
              <a:t>. (National Academies Press, 2023).</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Conley, A. B. </a:t>
            </a:r>
            <a:r>
              <a:rPr lang="en-US" sz="1400" b="0" i="1" u="none" strike="noStrike" dirty="0">
                <a:effectLst/>
                <a:latin typeface="Arial" panose="020B0604020202020204" pitchFamily="34" charset="0"/>
              </a:rPr>
              <a:t>et al.</a:t>
            </a:r>
            <a:r>
              <a:rPr lang="en-US" sz="1400" b="0" i="0" u="none" strike="noStrike" dirty="0">
                <a:effectLst/>
                <a:latin typeface="Arial" panose="020B0604020202020204" pitchFamily="34" charset="0"/>
              </a:rPr>
              <a:t> Rye: genetic ancestry inference at biobank scale. </a:t>
            </a:r>
            <a:r>
              <a:rPr lang="en-US" sz="1400" b="0" i="1" u="none" strike="noStrike" dirty="0">
                <a:effectLst/>
                <a:latin typeface="Arial" panose="020B0604020202020204" pitchFamily="34" charset="0"/>
              </a:rPr>
              <a:t>Nucleic Acids Res.</a:t>
            </a:r>
            <a:r>
              <a:rPr lang="en-US" sz="1400" b="0" i="0" u="none" strike="noStrike" dirty="0">
                <a:effectLst/>
                <a:latin typeface="Arial" panose="020B0604020202020204" pitchFamily="34" charset="0"/>
              </a:rPr>
              <a:t> </a:t>
            </a:r>
            <a:r>
              <a:rPr lang="en-US" sz="1400" b="1" i="0" u="none" strike="noStrike" dirty="0">
                <a:effectLst/>
                <a:latin typeface="Arial" panose="020B0604020202020204" pitchFamily="34" charset="0"/>
              </a:rPr>
              <a:t>51</a:t>
            </a:r>
            <a:r>
              <a:rPr lang="en-US" sz="1400" b="0" i="0" u="none" strike="noStrike" dirty="0">
                <a:effectLst/>
                <a:latin typeface="Arial" panose="020B0604020202020204" pitchFamily="34" charset="0"/>
              </a:rPr>
              <a:t>, e44 (2023)</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Tweets of Sasha Gusev at </a:t>
            </a:r>
            <a:r>
              <a:rPr lang="en-US" sz="1400" b="0" i="0" u="sng" strike="noStrike" dirty="0">
                <a:effectLst/>
                <a:latin typeface="Arial" panose="020B0604020202020204" pitchFamily="34" charset="0"/>
                <a:hlinkClick r:id="rId3">
                  <a:extLst>
                    <a:ext uri="{A12FA001-AC4F-418D-AE19-62706E023703}">
                      <ahyp:hlinkClr xmlns:ahyp="http://schemas.microsoft.com/office/drawing/2018/hyperlinkcolor" val="tx"/>
                    </a:ext>
                  </a:extLst>
                </a:hlinkClick>
              </a:rPr>
              <a:t>https://twitter.com/SashaGusevPosts/status/1760156864229122428?s=20</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Tweets of </a:t>
            </a:r>
            <a:r>
              <a:rPr lang="en-US" sz="1400" b="0" i="0" u="none" strike="noStrike" dirty="0" err="1">
                <a:effectLst/>
                <a:latin typeface="Arial" panose="020B0604020202020204" pitchFamily="34" charset="0"/>
              </a:rPr>
              <a:t>Lior</a:t>
            </a:r>
            <a:r>
              <a:rPr lang="en-US" sz="1400" b="0" i="0" u="none" strike="noStrike" dirty="0">
                <a:effectLst/>
                <a:latin typeface="Arial" panose="020B0604020202020204" pitchFamily="34" charset="0"/>
              </a:rPr>
              <a:t> </a:t>
            </a:r>
            <a:r>
              <a:rPr lang="en-US" sz="1400" b="0" i="0" u="none" strike="noStrike" dirty="0" err="1">
                <a:effectLst/>
                <a:latin typeface="Arial" panose="020B0604020202020204" pitchFamily="34" charset="0"/>
              </a:rPr>
              <a:t>Pachter</a:t>
            </a:r>
            <a:r>
              <a:rPr lang="en-US" sz="1400" b="0" i="0" u="none" strike="noStrike" dirty="0">
                <a:effectLst/>
                <a:latin typeface="Arial" panose="020B0604020202020204" pitchFamily="34" charset="0"/>
              </a:rPr>
              <a:t> at </a:t>
            </a:r>
            <a:r>
              <a:rPr lang="en-US" sz="1400" b="0" i="0" u="sng" strike="noStrike" dirty="0">
                <a:effectLst/>
                <a:latin typeface="Arial" panose="020B0604020202020204" pitchFamily="34" charset="0"/>
                <a:hlinkClick r:id="rId4">
                  <a:extLst>
                    <a:ext uri="{A12FA001-AC4F-418D-AE19-62706E023703}">
                      <ahyp:hlinkClr xmlns:ahyp="http://schemas.microsoft.com/office/drawing/2018/hyperlinkcolor" val="tx"/>
                    </a:ext>
                  </a:extLst>
                </a:hlinkClick>
              </a:rPr>
              <a:t>https://twitter.com/lpachter/status/1692310130229166172?s=20</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Article in Science https://</a:t>
            </a:r>
            <a:r>
              <a:rPr lang="en-US" sz="1400" b="0" i="0" u="none" strike="noStrike" dirty="0" err="1">
                <a:effectLst/>
                <a:latin typeface="Arial" panose="020B0604020202020204" pitchFamily="34" charset="0"/>
              </a:rPr>
              <a:t>www.science.org</a:t>
            </a:r>
            <a:r>
              <a:rPr lang="en-US" sz="1400" b="0" i="0" u="none" strike="noStrike" dirty="0">
                <a:effectLst/>
                <a:latin typeface="Arial" panose="020B0604020202020204" pitchFamily="34" charset="0"/>
              </a:rPr>
              <a:t>/content/article/huge-genome-study-confronted-concerns-over-race-analysis</a:t>
            </a:r>
            <a:endParaRPr lang="en-US" sz="1400" b="0" dirty="0">
              <a:effectLst/>
            </a:endParaRPr>
          </a:p>
          <a:p>
            <a:br>
              <a:rPr lang="en-US" sz="1400" dirty="0"/>
            </a:br>
            <a:endParaRPr lang="en-US" sz="1400" dirty="0"/>
          </a:p>
        </p:txBody>
      </p:sp>
      <p:pic>
        <p:nvPicPr>
          <p:cNvPr id="7" name="Picture 6">
            <a:extLst>
              <a:ext uri="{FF2B5EF4-FFF2-40B4-BE49-F238E27FC236}">
                <a16:creationId xmlns:a16="http://schemas.microsoft.com/office/drawing/2014/main" id="{15915DFD-53C7-F114-AA46-716AC41641D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53600" y="4731997"/>
            <a:ext cx="2075102" cy="155686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0D47939-AF8D-23AC-DB6A-FA1546054A4A}"/>
              </a:ext>
            </a:extLst>
          </p:cNvPr>
          <p:cNvPicPr>
            <a:picLocks noChangeAspect="1"/>
          </p:cNvPicPr>
          <p:nvPr/>
        </p:nvPicPr>
        <p:blipFill>
          <a:blip r:embed="rId6"/>
          <a:stretch>
            <a:fillRect/>
          </a:stretch>
        </p:blipFill>
        <p:spPr>
          <a:xfrm>
            <a:off x="9918499" y="2654905"/>
            <a:ext cx="1910203" cy="1920875"/>
          </a:xfrm>
          <a:prstGeom prst="rect">
            <a:avLst/>
          </a:prstGeom>
        </p:spPr>
      </p:pic>
      <p:sp>
        <p:nvSpPr>
          <p:cNvPr id="12" name="Title 1">
            <a:extLst>
              <a:ext uri="{FF2B5EF4-FFF2-40B4-BE49-F238E27FC236}">
                <a16:creationId xmlns:a16="http://schemas.microsoft.com/office/drawing/2014/main" id="{5A41BBA6-68C1-2595-2FFE-099D91B4A60C}"/>
              </a:ext>
            </a:extLst>
          </p:cNvPr>
          <p:cNvSpPr txBox="1">
            <a:spLocks/>
          </p:cNvSpPr>
          <p:nvPr/>
        </p:nvSpPr>
        <p:spPr>
          <a:xfrm>
            <a:off x="9890789" y="173092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dirty="0"/>
              <a:t>Link to references</a:t>
            </a:r>
          </a:p>
        </p:txBody>
      </p:sp>
    </p:spTree>
    <p:extLst>
      <p:ext uri="{BB962C8B-B14F-4D97-AF65-F5344CB8AC3E}">
        <p14:creationId xmlns:p14="http://schemas.microsoft.com/office/powerpoint/2010/main" val="32483347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62992191-400F-BDEF-9A93-6F11635732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608887"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66CD817-9581-2A6A-4302-483764597FC9}"/>
              </a:ext>
            </a:extLst>
          </p:cNvPr>
          <p:cNvSpPr txBox="1"/>
          <p:nvPr/>
        </p:nvSpPr>
        <p:spPr>
          <a:xfrm>
            <a:off x="7811814" y="1352472"/>
            <a:ext cx="4001430" cy="1323439"/>
          </a:xfrm>
          <a:prstGeom prst="rect">
            <a:avLst/>
          </a:prstGeom>
          <a:noFill/>
        </p:spPr>
        <p:txBody>
          <a:bodyPr wrap="square">
            <a:spAutoFit/>
          </a:bodyPr>
          <a:lstStyle/>
          <a:p>
            <a:r>
              <a:rPr lang="en-US" sz="2000" dirty="0"/>
              <a:t>In the original Rye paper, R2 and p values are used to determine the performance of Rye compared to ADMIXTURE</a:t>
            </a:r>
          </a:p>
        </p:txBody>
      </p:sp>
    </p:spTree>
    <p:extLst>
      <p:ext uri="{BB962C8B-B14F-4D97-AF65-F5344CB8AC3E}">
        <p14:creationId xmlns:p14="http://schemas.microsoft.com/office/powerpoint/2010/main" val="25791868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69E3C79E-8411-E8AA-1C24-2569B2B62F99}"/>
              </a:ext>
            </a:extLst>
          </p:cNvPr>
          <p:cNvSpPr txBox="1">
            <a:spLocks/>
          </p:cNvSpPr>
          <p:nvPr/>
        </p:nvSpPr>
        <p:spPr>
          <a:xfrm>
            <a:off x="475175" y="383348"/>
            <a:ext cx="6072419"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Why Biobanks</a:t>
            </a:r>
          </a:p>
        </p:txBody>
      </p:sp>
      <p:pic>
        <p:nvPicPr>
          <p:cNvPr id="1026" name="Picture 2" descr="About the Research Analysis Platform | Research Analysis Platform">
            <a:extLst>
              <a:ext uri="{FF2B5EF4-FFF2-40B4-BE49-F238E27FC236}">
                <a16:creationId xmlns:a16="http://schemas.microsoft.com/office/drawing/2014/main" id="{BFAE4C40-CA14-00DD-6052-2CA1C93344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175" y="1031915"/>
            <a:ext cx="2622391" cy="262239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ndres Moreno-Estrada on X: &quot;The MX Biobank paper is out today in @Nature!  This is the first national-scale genomic database in Mexico and the largest  independent project led by my lab @cinvestav">
            <a:extLst>
              <a:ext uri="{FF2B5EF4-FFF2-40B4-BE49-F238E27FC236}">
                <a16:creationId xmlns:a16="http://schemas.microsoft.com/office/drawing/2014/main" id="{59936CCD-CB86-B986-661E-286E7EA5DA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56723" y="731520"/>
            <a:ext cx="4809295" cy="480040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aiwan Biobank - YouTube">
            <a:extLst>
              <a:ext uri="{FF2B5EF4-FFF2-40B4-BE49-F238E27FC236}">
                <a16:creationId xmlns:a16="http://schemas.microsoft.com/office/drawing/2014/main" id="{455BA70B-636D-E528-F337-5C028B7BCC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00357" y="1031915"/>
            <a:ext cx="2599177" cy="259917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ome - Biodiversity Biobanks SA">
            <a:extLst>
              <a:ext uri="{FF2B5EF4-FFF2-40B4-BE49-F238E27FC236}">
                <a16:creationId xmlns:a16="http://schemas.microsoft.com/office/drawing/2014/main" id="{9E706EA0-9208-8087-9C68-716BF5A41E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9907" y="3836839"/>
            <a:ext cx="5824025" cy="1550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57393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bout the Research Analysis Platform | Research Analysis Platform">
            <a:extLst>
              <a:ext uri="{FF2B5EF4-FFF2-40B4-BE49-F238E27FC236}">
                <a16:creationId xmlns:a16="http://schemas.microsoft.com/office/drawing/2014/main" id="{BFAE4C40-CA14-00DD-6052-2CA1C93344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7378" y="1091481"/>
            <a:ext cx="2622391" cy="262239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aiwan Biobank - YouTube">
            <a:extLst>
              <a:ext uri="{FF2B5EF4-FFF2-40B4-BE49-F238E27FC236}">
                <a16:creationId xmlns:a16="http://schemas.microsoft.com/office/drawing/2014/main" id="{455BA70B-636D-E528-F337-5C028B7BCC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2560" y="1091481"/>
            <a:ext cx="2599177" cy="259917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ome - Biodiversity Biobanks SA">
            <a:extLst>
              <a:ext uri="{FF2B5EF4-FFF2-40B4-BE49-F238E27FC236}">
                <a16:creationId xmlns:a16="http://schemas.microsoft.com/office/drawing/2014/main" id="{9E706EA0-9208-8087-9C68-716BF5A41E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2110" y="3896405"/>
            <a:ext cx="5824025" cy="155004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E424932-98F2-9C9E-8B35-A26CA6491976}"/>
              </a:ext>
            </a:extLst>
          </p:cNvPr>
          <p:cNvSpPr txBox="1"/>
          <p:nvPr/>
        </p:nvSpPr>
        <p:spPr>
          <a:xfrm>
            <a:off x="6344529" y="1091481"/>
            <a:ext cx="5330094" cy="4401205"/>
          </a:xfrm>
          <a:prstGeom prst="rect">
            <a:avLst/>
          </a:prstGeom>
          <a:noFill/>
        </p:spPr>
        <p:txBody>
          <a:bodyPr wrap="square">
            <a:spAutoFit/>
          </a:bodyPr>
          <a:lstStyle/>
          <a:p>
            <a:r>
              <a:rPr lang="en-US" sz="2000" b="1" dirty="0"/>
              <a:t>All Biobanks:</a:t>
            </a:r>
          </a:p>
          <a:p>
            <a:r>
              <a:rPr lang="en-US" sz="2000" b="1" dirty="0"/>
              <a:t>Resource for Genetic Material</a:t>
            </a:r>
          </a:p>
          <a:p>
            <a:r>
              <a:rPr lang="en-US" sz="2000" dirty="0"/>
              <a:t>- Ancestrally diverse reference panel</a:t>
            </a:r>
          </a:p>
          <a:p>
            <a:endParaRPr lang="en-US" sz="2000" dirty="0"/>
          </a:p>
          <a:p>
            <a:r>
              <a:rPr lang="en-US" sz="2000" b="1" dirty="0"/>
              <a:t>Accelerating Medical Research and Advancing Personalized Medicine</a:t>
            </a:r>
          </a:p>
          <a:p>
            <a:r>
              <a:rPr lang="en-US" sz="2000" dirty="0"/>
              <a:t>- Electronic Health Records (EHR) and genetics data</a:t>
            </a:r>
          </a:p>
          <a:p>
            <a:r>
              <a:rPr lang="en-US" sz="2000" dirty="0"/>
              <a:t>- Bridging Clinical and Research Data</a:t>
            </a:r>
          </a:p>
          <a:p>
            <a:endParaRPr lang="en-US" sz="2000" dirty="0"/>
          </a:p>
          <a:p>
            <a:r>
              <a:rPr lang="en-US" sz="2000" b="1" dirty="0"/>
              <a:t>Enabling Reproducibility and Validation</a:t>
            </a:r>
          </a:p>
          <a:p>
            <a:r>
              <a:rPr lang="en-US" sz="2000" dirty="0"/>
              <a:t>- Supporting Diverse Studies</a:t>
            </a:r>
          </a:p>
          <a:p>
            <a:endParaRPr lang="en-US" sz="2000" dirty="0"/>
          </a:p>
          <a:p>
            <a:r>
              <a:rPr lang="en-US" sz="2000" b="1" dirty="0"/>
              <a:t>Promoting Global Collaboration</a:t>
            </a:r>
          </a:p>
        </p:txBody>
      </p:sp>
      <p:sp>
        <p:nvSpPr>
          <p:cNvPr id="5" name="Subtitle 2">
            <a:extLst>
              <a:ext uri="{FF2B5EF4-FFF2-40B4-BE49-F238E27FC236}">
                <a16:creationId xmlns:a16="http://schemas.microsoft.com/office/drawing/2014/main" id="{17740309-E224-F450-F0D1-FBB466AEF083}"/>
              </a:ext>
            </a:extLst>
          </p:cNvPr>
          <p:cNvSpPr txBox="1">
            <a:spLocks/>
          </p:cNvSpPr>
          <p:nvPr/>
        </p:nvSpPr>
        <p:spPr>
          <a:xfrm>
            <a:off x="475175" y="383348"/>
            <a:ext cx="6072419"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Why Biobanks</a:t>
            </a:r>
          </a:p>
        </p:txBody>
      </p:sp>
    </p:spTree>
    <p:extLst>
      <p:ext uri="{BB962C8B-B14F-4D97-AF65-F5344CB8AC3E}">
        <p14:creationId xmlns:p14="http://schemas.microsoft.com/office/powerpoint/2010/main" val="5924943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69E3C79E-8411-E8AA-1C24-2569B2B62F99}"/>
              </a:ext>
            </a:extLst>
          </p:cNvPr>
          <p:cNvSpPr txBox="1">
            <a:spLocks/>
          </p:cNvSpPr>
          <p:nvPr/>
        </p:nvSpPr>
        <p:spPr>
          <a:xfrm>
            <a:off x="475175" y="383348"/>
            <a:ext cx="6072419"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The </a:t>
            </a:r>
            <a:r>
              <a:rPr lang="en-US" sz="3600" dirty="0" err="1"/>
              <a:t>AllofUs</a:t>
            </a:r>
            <a:r>
              <a:rPr lang="en-US" sz="3600" dirty="0"/>
              <a:t> Biobank</a:t>
            </a:r>
            <a:endParaRPr lang="en-US" dirty="0"/>
          </a:p>
        </p:txBody>
      </p:sp>
      <p:sp>
        <p:nvSpPr>
          <p:cNvPr id="2" name="TextBox 1">
            <a:extLst>
              <a:ext uri="{FF2B5EF4-FFF2-40B4-BE49-F238E27FC236}">
                <a16:creationId xmlns:a16="http://schemas.microsoft.com/office/drawing/2014/main" id="{7E424932-98F2-9C9E-8B35-A26CA6491976}"/>
              </a:ext>
            </a:extLst>
          </p:cNvPr>
          <p:cNvSpPr txBox="1"/>
          <p:nvPr/>
        </p:nvSpPr>
        <p:spPr>
          <a:xfrm>
            <a:off x="5892800" y="1908436"/>
            <a:ext cx="5824025" cy="2246769"/>
          </a:xfrm>
          <a:prstGeom prst="rect">
            <a:avLst/>
          </a:prstGeom>
          <a:noFill/>
        </p:spPr>
        <p:txBody>
          <a:bodyPr wrap="square">
            <a:spAutoFit/>
          </a:bodyPr>
          <a:lstStyle/>
          <a:p>
            <a:r>
              <a:rPr lang="en-US" sz="2000" b="1" dirty="0"/>
              <a:t>Why </a:t>
            </a:r>
            <a:r>
              <a:rPr lang="en-US" sz="2000" b="1" dirty="0" err="1"/>
              <a:t>AllofUs</a:t>
            </a:r>
            <a:r>
              <a:rPr lang="en-US" sz="2000" b="1" dirty="0"/>
              <a:t>?</a:t>
            </a:r>
          </a:p>
          <a:p>
            <a:r>
              <a:rPr lang="en-US" sz="2000" dirty="0"/>
              <a:t>Promoting collaboration between different sites in the states.</a:t>
            </a:r>
          </a:p>
          <a:p>
            <a:r>
              <a:rPr lang="en-US" sz="2000" dirty="0"/>
              <a:t>Centralized management of EHR and genetic information</a:t>
            </a:r>
          </a:p>
          <a:p>
            <a:r>
              <a:rPr lang="en-US" sz="2000" dirty="0"/>
              <a:t>Genetic reference panel that is representative of the demographic of the united states.</a:t>
            </a:r>
          </a:p>
        </p:txBody>
      </p:sp>
      <p:pic>
        <p:nvPicPr>
          <p:cNvPr id="3" name="Picture 2" descr="Fig. 1">
            <a:extLst>
              <a:ext uri="{FF2B5EF4-FFF2-40B4-BE49-F238E27FC236}">
                <a16:creationId xmlns:a16="http://schemas.microsoft.com/office/drawing/2014/main" id="{B971B1F1-D850-ECC9-D7F5-571DBD05A33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36" t="3531" r="84228" b="48531"/>
          <a:stretch/>
        </p:blipFill>
        <p:spPr bwMode="auto">
          <a:xfrm>
            <a:off x="723569" y="1376799"/>
            <a:ext cx="4305631" cy="4104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34978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B05F1053-EACB-EDD0-8B14-957B717BC063}"/>
              </a:ext>
            </a:extLst>
          </p:cNvPr>
          <p:cNvPicPr>
            <a:picLocks noChangeAspect="1"/>
          </p:cNvPicPr>
          <p:nvPr/>
        </p:nvPicPr>
        <p:blipFill rotWithShape="1">
          <a:blip r:embed="rId3"/>
          <a:srcRect b="26074"/>
          <a:stretch/>
        </p:blipFill>
        <p:spPr>
          <a:xfrm>
            <a:off x="5172075" y="-24621"/>
            <a:ext cx="7019925" cy="4739493"/>
          </a:xfrm>
          <a:prstGeom prst="rect">
            <a:avLst/>
          </a:prstGeom>
        </p:spPr>
      </p:pic>
      <p:pic>
        <p:nvPicPr>
          <p:cNvPr id="4" name="Picture 2" descr="Fig. 1">
            <a:extLst>
              <a:ext uri="{FF2B5EF4-FFF2-40B4-BE49-F238E27FC236}">
                <a16:creationId xmlns:a16="http://schemas.microsoft.com/office/drawing/2014/main" id="{CC3483A2-2996-21A5-056A-A953AF990B3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38252"/>
          <a:stretch/>
        </p:blipFill>
        <p:spPr bwMode="auto">
          <a:xfrm>
            <a:off x="0" y="2828925"/>
            <a:ext cx="8433452" cy="402907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FEDEA4C-3C9D-3E55-BE7E-9B9D16229A45}"/>
              </a:ext>
            </a:extLst>
          </p:cNvPr>
          <p:cNvSpPr txBox="1"/>
          <p:nvPr/>
        </p:nvSpPr>
        <p:spPr>
          <a:xfrm>
            <a:off x="8547751" y="3560710"/>
            <a:ext cx="3644249" cy="2308324"/>
          </a:xfrm>
          <a:prstGeom prst="rect">
            <a:avLst/>
          </a:prstGeom>
          <a:noFill/>
        </p:spPr>
        <p:txBody>
          <a:bodyPr wrap="square">
            <a:spAutoFit/>
          </a:bodyPr>
          <a:lstStyle/>
          <a:p>
            <a:r>
              <a:rPr lang="en-US" sz="2400" b="1" dirty="0"/>
              <a:t>Rich phenotype data:</a:t>
            </a:r>
          </a:p>
          <a:p>
            <a:pPr marL="342900" indent="-342900">
              <a:buFontTx/>
              <a:buChar char="-"/>
            </a:pPr>
            <a:r>
              <a:rPr lang="en-US" sz="2400" dirty="0"/>
              <a:t>Physical measurements</a:t>
            </a:r>
          </a:p>
          <a:p>
            <a:pPr marL="342900" indent="-342900">
              <a:buFontTx/>
              <a:buChar char="-"/>
            </a:pPr>
            <a:r>
              <a:rPr lang="en-US" sz="2400" dirty="0"/>
              <a:t>Survey responses</a:t>
            </a:r>
          </a:p>
          <a:p>
            <a:pPr marL="342900" indent="-342900">
              <a:buFontTx/>
              <a:buChar char="-"/>
            </a:pPr>
            <a:r>
              <a:rPr lang="en-US" sz="2400" dirty="0"/>
              <a:t>EHRs</a:t>
            </a:r>
          </a:p>
          <a:p>
            <a:pPr marL="342900" indent="-342900">
              <a:buFontTx/>
              <a:buChar char="-"/>
            </a:pPr>
            <a:r>
              <a:rPr lang="en-US" sz="2400" dirty="0"/>
              <a:t>Wearables</a:t>
            </a:r>
          </a:p>
          <a:p>
            <a:pPr marL="342900" indent="-342900">
              <a:buFontTx/>
              <a:buChar char="-"/>
            </a:pPr>
            <a:r>
              <a:rPr lang="en-US" sz="2400" dirty="0"/>
              <a:t>Genomic data</a:t>
            </a:r>
          </a:p>
        </p:txBody>
      </p:sp>
      <p:sp>
        <p:nvSpPr>
          <p:cNvPr id="7" name="TextBox 6">
            <a:extLst>
              <a:ext uri="{FF2B5EF4-FFF2-40B4-BE49-F238E27FC236}">
                <a16:creationId xmlns:a16="http://schemas.microsoft.com/office/drawing/2014/main" id="{2076069B-871C-84CC-A3EA-7F7E38E6515E}"/>
              </a:ext>
            </a:extLst>
          </p:cNvPr>
          <p:cNvSpPr txBox="1"/>
          <p:nvPr/>
        </p:nvSpPr>
        <p:spPr>
          <a:xfrm>
            <a:off x="1424517" y="2114292"/>
            <a:ext cx="4671483" cy="461665"/>
          </a:xfrm>
          <a:prstGeom prst="rect">
            <a:avLst/>
          </a:prstGeom>
          <a:noFill/>
        </p:spPr>
        <p:txBody>
          <a:bodyPr wrap="square">
            <a:spAutoFit/>
          </a:bodyPr>
          <a:lstStyle/>
          <a:p>
            <a:r>
              <a:rPr lang="en-US" sz="2400" b="1" dirty="0"/>
              <a:t>The All of Us Research Hub</a:t>
            </a:r>
          </a:p>
        </p:txBody>
      </p:sp>
      <p:sp>
        <p:nvSpPr>
          <p:cNvPr id="2" name="Subtitle 2">
            <a:extLst>
              <a:ext uri="{FF2B5EF4-FFF2-40B4-BE49-F238E27FC236}">
                <a16:creationId xmlns:a16="http://schemas.microsoft.com/office/drawing/2014/main" id="{DD6F6B0B-1CC0-5522-7E30-E923D4E5FF56}"/>
              </a:ext>
            </a:extLst>
          </p:cNvPr>
          <p:cNvSpPr txBox="1">
            <a:spLocks/>
          </p:cNvSpPr>
          <p:nvPr/>
        </p:nvSpPr>
        <p:spPr>
          <a:xfrm>
            <a:off x="312773" y="218798"/>
            <a:ext cx="454653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200" dirty="0"/>
              <a:t>The </a:t>
            </a:r>
            <a:r>
              <a:rPr lang="en-US" sz="3200" dirty="0" err="1"/>
              <a:t>AllofUs</a:t>
            </a:r>
            <a:r>
              <a:rPr lang="en-US" sz="3200" dirty="0"/>
              <a:t> biobank has rich phenotype data and is made easy to use</a:t>
            </a:r>
            <a:endParaRPr lang="en-US" sz="2400" dirty="0"/>
          </a:p>
        </p:txBody>
      </p:sp>
    </p:spTree>
    <p:extLst>
      <p:ext uri="{BB962C8B-B14F-4D97-AF65-F5344CB8AC3E}">
        <p14:creationId xmlns:p14="http://schemas.microsoft.com/office/powerpoint/2010/main" val="24956837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Fig. 1">
            <a:extLst>
              <a:ext uri="{FF2B5EF4-FFF2-40B4-BE49-F238E27FC236}">
                <a16:creationId xmlns:a16="http://schemas.microsoft.com/office/drawing/2014/main" id="{DAD1BB9C-87F1-D2D9-AAEE-4AD36D4D3CA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1879"/>
          <a:stretch/>
        </p:blipFill>
        <p:spPr bwMode="auto">
          <a:xfrm>
            <a:off x="242887" y="1065032"/>
            <a:ext cx="6109632" cy="472793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F256309-7E47-259B-1042-14211DBD549A}"/>
              </a:ext>
            </a:extLst>
          </p:cNvPr>
          <p:cNvSpPr txBox="1"/>
          <p:nvPr/>
        </p:nvSpPr>
        <p:spPr>
          <a:xfrm>
            <a:off x="6888223" y="1837462"/>
            <a:ext cx="4955382" cy="3139321"/>
          </a:xfrm>
          <a:prstGeom prst="rect">
            <a:avLst/>
          </a:prstGeom>
          <a:noFill/>
        </p:spPr>
        <p:txBody>
          <a:bodyPr wrap="square">
            <a:spAutoFit/>
          </a:bodyPr>
          <a:lstStyle/>
          <a:p>
            <a:r>
              <a:rPr lang="en-US" b="1" dirty="0"/>
              <a:t>99% </a:t>
            </a:r>
            <a:r>
              <a:rPr lang="en-US" dirty="0"/>
              <a:t>of participants:</a:t>
            </a:r>
          </a:p>
          <a:p>
            <a:r>
              <a:rPr lang="en-US" dirty="0"/>
              <a:t>WGS data + survey data + physical measurements</a:t>
            </a:r>
          </a:p>
          <a:p>
            <a:endParaRPr lang="en-US" b="1" dirty="0"/>
          </a:p>
          <a:p>
            <a:r>
              <a:rPr lang="en-US" b="1" dirty="0"/>
              <a:t>84% </a:t>
            </a:r>
            <a:r>
              <a:rPr lang="en-US" dirty="0"/>
              <a:t>also have EHR data. </a:t>
            </a:r>
          </a:p>
          <a:p>
            <a:endParaRPr lang="en-US" dirty="0"/>
          </a:p>
          <a:p>
            <a:r>
              <a:rPr lang="en-US" b="1" dirty="0"/>
              <a:t>77% </a:t>
            </a:r>
            <a:r>
              <a:rPr lang="en-US" dirty="0"/>
              <a:t>of individuals:</a:t>
            </a:r>
          </a:p>
          <a:p>
            <a:r>
              <a:rPr lang="en-US" dirty="0"/>
              <a:t>identify with groups historically under-represented in biomedical research</a:t>
            </a:r>
          </a:p>
          <a:p>
            <a:endParaRPr lang="en-US" dirty="0"/>
          </a:p>
          <a:p>
            <a:r>
              <a:rPr lang="en-US" dirty="0"/>
              <a:t>Among them</a:t>
            </a:r>
            <a:r>
              <a:rPr lang="en-US" b="1" dirty="0"/>
              <a:t>, 46% </a:t>
            </a:r>
            <a:r>
              <a:rPr lang="en-US" dirty="0"/>
              <a:t>who self-identify with a racial or ethnic minority group</a:t>
            </a:r>
          </a:p>
        </p:txBody>
      </p:sp>
      <p:sp>
        <p:nvSpPr>
          <p:cNvPr id="2" name="Subtitle 2">
            <a:extLst>
              <a:ext uri="{FF2B5EF4-FFF2-40B4-BE49-F238E27FC236}">
                <a16:creationId xmlns:a16="http://schemas.microsoft.com/office/drawing/2014/main" id="{71228084-1973-F59C-8572-BFA3E70FDBBC}"/>
              </a:ext>
            </a:extLst>
          </p:cNvPr>
          <p:cNvSpPr txBox="1">
            <a:spLocks/>
          </p:cNvSpPr>
          <p:nvPr/>
        </p:nvSpPr>
        <p:spPr>
          <a:xfrm>
            <a:off x="475175" y="383348"/>
            <a:ext cx="10437664"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err="1"/>
              <a:t>AllofUs</a:t>
            </a:r>
            <a:r>
              <a:rPr lang="en-US" sz="3600" dirty="0"/>
              <a:t> recruits subjects from diverse backgrounds</a:t>
            </a:r>
            <a:endParaRPr lang="en-US" dirty="0"/>
          </a:p>
        </p:txBody>
      </p:sp>
    </p:spTree>
    <p:extLst>
      <p:ext uri="{BB962C8B-B14F-4D97-AF65-F5344CB8AC3E}">
        <p14:creationId xmlns:p14="http://schemas.microsoft.com/office/powerpoint/2010/main" val="27222324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Fig. 2">
            <a:extLst>
              <a:ext uri="{FF2B5EF4-FFF2-40B4-BE49-F238E27FC236}">
                <a16:creationId xmlns:a16="http://schemas.microsoft.com/office/drawing/2014/main" id="{7F5D3930-BA1C-9B78-B949-B682FA8449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981" t="58309"/>
          <a:stretch/>
        </p:blipFill>
        <p:spPr bwMode="auto">
          <a:xfrm>
            <a:off x="6621539" y="139374"/>
            <a:ext cx="2599530" cy="376497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Fig. 2">
            <a:extLst>
              <a:ext uri="{FF2B5EF4-FFF2-40B4-BE49-F238E27FC236}">
                <a16:creationId xmlns:a16="http://schemas.microsoft.com/office/drawing/2014/main" id="{D835AD06-6A06-948B-4884-24C3A1DE390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510" b="41691"/>
          <a:stretch/>
        </p:blipFill>
        <p:spPr bwMode="auto">
          <a:xfrm>
            <a:off x="9419915" y="-1"/>
            <a:ext cx="2707505" cy="542643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Fig. 2">
            <a:extLst>
              <a:ext uri="{FF2B5EF4-FFF2-40B4-BE49-F238E27FC236}">
                <a16:creationId xmlns:a16="http://schemas.microsoft.com/office/drawing/2014/main" id="{76B1B124-0B17-12FA-78B5-924567210A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4122" r="46576"/>
          <a:stretch/>
        </p:blipFill>
        <p:spPr bwMode="auto">
          <a:xfrm>
            <a:off x="5889571" y="4003643"/>
            <a:ext cx="3533044" cy="261698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Fig. 2">
            <a:extLst>
              <a:ext uri="{FF2B5EF4-FFF2-40B4-BE49-F238E27FC236}">
                <a16:creationId xmlns:a16="http://schemas.microsoft.com/office/drawing/2014/main" id="{ABD44CED-6C4B-F2DC-AA46-07C5C87CB1A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4927" r="44885" b="27037"/>
          <a:stretch/>
        </p:blipFill>
        <p:spPr bwMode="auto">
          <a:xfrm>
            <a:off x="99156" y="2923082"/>
            <a:ext cx="3728654" cy="393491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ig. 2">
            <a:extLst>
              <a:ext uri="{FF2B5EF4-FFF2-40B4-BE49-F238E27FC236}">
                <a16:creationId xmlns:a16="http://schemas.microsoft.com/office/drawing/2014/main" id="{E181ACA6-2D81-D4FF-1701-FEDBA7E3C2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7763" b="65073"/>
          <a:stretch/>
        </p:blipFill>
        <p:spPr bwMode="auto">
          <a:xfrm>
            <a:off x="2528380" y="139373"/>
            <a:ext cx="3567620" cy="3647803"/>
          </a:xfrm>
          <a:prstGeom prst="rect">
            <a:avLst/>
          </a:prstGeom>
          <a:noFill/>
          <a:extLst>
            <a:ext uri="{909E8E84-426E-40DD-AFC4-6F175D3DCCD1}">
              <a14:hiddenFill xmlns:a14="http://schemas.microsoft.com/office/drawing/2010/main">
                <a:solidFill>
                  <a:srgbClr val="FFFFFF"/>
                </a:solidFill>
              </a14:hiddenFill>
            </a:ext>
          </a:extLst>
        </p:spPr>
      </p:pic>
      <p:sp>
        <p:nvSpPr>
          <p:cNvPr id="9" name="Subtitle 2">
            <a:extLst>
              <a:ext uri="{FF2B5EF4-FFF2-40B4-BE49-F238E27FC236}">
                <a16:creationId xmlns:a16="http://schemas.microsoft.com/office/drawing/2014/main" id="{250451CE-9C2E-89C7-6B98-0181AD4A5B98}"/>
              </a:ext>
            </a:extLst>
          </p:cNvPr>
          <p:cNvSpPr txBox="1">
            <a:spLocks/>
          </p:cNvSpPr>
          <p:nvPr/>
        </p:nvSpPr>
        <p:spPr>
          <a:xfrm>
            <a:off x="229907" y="573088"/>
            <a:ext cx="2527581"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Ancestral breakdown of </a:t>
            </a:r>
            <a:r>
              <a:rPr lang="en-US" sz="3600" dirty="0" err="1"/>
              <a:t>AllofUs</a:t>
            </a:r>
            <a:endParaRPr lang="en-US" sz="3600" dirty="0"/>
          </a:p>
        </p:txBody>
      </p:sp>
    </p:spTree>
    <p:extLst>
      <p:ext uri="{BB962C8B-B14F-4D97-AF65-F5344CB8AC3E}">
        <p14:creationId xmlns:p14="http://schemas.microsoft.com/office/powerpoint/2010/main" val="7853475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Fig. 2">
            <a:extLst>
              <a:ext uri="{FF2B5EF4-FFF2-40B4-BE49-F238E27FC236}">
                <a16:creationId xmlns:a16="http://schemas.microsoft.com/office/drawing/2014/main" id="{17C649A8-C9E6-CCC8-908D-4598F5737E4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4927" r="44885" b="27037"/>
          <a:stretch/>
        </p:blipFill>
        <p:spPr bwMode="auto">
          <a:xfrm>
            <a:off x="99156" y="2923082"/>
            <a:ext cx="3728654" cy="393491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Fig. 2">
            <a:extLst>
              <a:ext uri="{FF2B5EF4-FFF2-40B4-BE49-F238E27FC236}">
                <a16:creationId xmlns:a16="http://schemas.microsoft.com/office/drawing/2014/main" id="{F7099E88-36DA-A605-048B-371CEAA8A4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7763" b="65073"/>
          <a:stretch/>
        </p:blipFill>
        <p:spPr bwMode="auto">
          <a:xfrm>
            <a:off x="3397809" y="139373"/>
            <a:ext cx="3567620" cy="364780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Fig. 2">
            <a:extLst>
              <a:ext uri="{FF2B5EF4-FFF2-40B4-BE49-F238E27FC236}">
                <a16:creationId xmlns:a16="http://schemas.microsoft.com/office/drawing/2014/main" id="{57936E64-900F-5080-EBC5-43F9BDC5FD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4122" r="46576"/>
          <a:stretch/>
        </p:blipFill>
        <p:spPr bwMode="auto">
          <a:xfrm>
            <a:off x="4038533" y="3787176"/>
            <a:ext cx="3858558" cy="285810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A78DD6A-73B6-DE4A-B00D-F4ECC7671415}"/>
              </a:ext>
            </a:extLst>
          </p:cNvPr>
          <p:cNvSpPr txBox="1"/>
          <p:nvPr/>
        </p:nvSpPr>
        <p:spPr>
          <a:xfrm>
            <a:off x="7897091" y="2456952"/>
            <a:ext cx="4195753" cy="1631216"/>
          </a:xfrm>
          <a:prstGeom prst="rect">
            <a:avLst/>
          </a:prstGeom>
          <a:noFill/>
        </p:spPr>
        <p:txBody>
          <a:bodyPr wrap="square">
            <a:spAutoFit/>
          </a:bodyPr>
          <a:lstStyle/>
          <a:p>
            <a:r>
              <a:rPr lang="en-US" sz="2000" dirty="0"/>
              <a:t>Uniform manifold approximation and projection (UMAP) representations of All of Us WGS PCA data with self-described race (a) and ethnicity (b) labels.</a:t>
            </a:r>
          </a:p>
        </p:txBody>
      </p:sp>
      <p:sp>
        <p:nvSpPr>
          <p:cNvPr id="2" name="Subtitle 2">
            <a:extLst>
              <a:ext uri="{FF2B5EF4-FFF2-40B4-BE49-F238E27FC236}">
                <a16:creationId xmlns:a16="http://schemas.microsoft.com/office/drawing/2014/main" id="{2578B309-F832-3EB6-C932-8336806E5A77}"/>
              </a:ext>
            </a:extLst>
          </p:cNvPr>
          <p:cNvSpPr txBox="1">
            <a:spLocks/>
          </p:cNvSpPr>
          <p:nvPr/>
        </p:nvSpPr>
        <p:spPr>
          <a:xfrm>
            <a:off x="699692" y="573088"/>
            <a:ext cx="2527581"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Ancestral breakdown of </a:t>
            </a:r>
            <a:r>
              <a:rPr lang="en-US" sz="3600" dirty="0" err="1"/>
              <a:t>AllofUs</a:t>
            </a:r>
            <a:endParaRPr lang="en-US" sz="3600" dirty="0"/>
          </a:p>
        </p:txBody>
      </p:sp>
    </p:spTree>
    <p:extLst>
      <p:ext uri="{BB962C8B-B14F-4D97-AF65-F5344CB8AC3E}">
        <p14:creationId xmlns:p14="http://schemas.microsoft.com/office/powerpoint/2010/main" val="16894482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7032</TotalTime>
  <Words>1557</Words>
  <Application>Microsoft Macintosh PowerPoint</Application>
  <PresentationFormat>Widescreen</PresentationFormat>
  <Paragraphs>239</Paragraphs>
  <Slides>27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Google Sans</vt:lpstr>
      <vt:lpstr>Harding</vt:lpstr>
      <vt:lpstr>Inter</vt:lpstr>
      <vt:lpstr>Arial</vt:lpstr>
      <vt:lpstr>Calibri</vt:lpstr>
      <vt:lpstr>Calibri Light</vt:lpstr>
      <vt:lpstr>Segoe UI</vt:lpstr>
      <vt:lpstr>Office Theme</vt:lpstr>
      <vt:lpstr>Genomic data in the All of Us Research Program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Discussion Questions</vt:lpstr>
      <vt:lpstr>Acknowledgements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Genomic data in the All of Us Research Program</dc:title>
  <dc:creator>Gu, Wanjun</dc:creator>
  <cp:lastModifiedBy>Gu, Wanjun</cp:lastModifiedBy>
  <cp:revision>19</cp:revision>
  <dcterms:created xsi:type="dcterms:W3CDTF">2024-02-29T06:07:26Z</dcterms:created>
  <dcterms:modified xsi:type="dcterms:W3CDTF">2024-04-02T06:42:50Z</dcterms:modified>
</cp:coreProperties>
</file>

<file path=docProps/thumbnail.jpeg>
</file>